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81" r:id="rId19"/>
    <p:sldId id="275" r:id="rId20"/>
    <p:sldId id="282" r:id="rId21"/>
    <p:sldId id="276" r:id="rId22"/>
    <p:sldId id="277" r:id="rId23"/>
    <p:sldId id="283" r:id="rId24"/>
    <p:sldId id="278" r:id="rId25"/>
    <p:sldId id="279" r:id="rId26"/>
    <p:sldId id="280" r:id="rId27"/>
    <p:sldId id="284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7D7A1-4108-4034-8E74-0C9E0AD0A5B8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EA538-792C-4915-BBB6-9681EC4524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8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939669" cy="467275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Для достижения целей и целевых показателей в сфере образования, поставленных в Указе Президента Российской Федерации от 7 мая 2018 года № 204 «О национальных целях и стратегических задачах развития Российской Федерации на период до 2024 года» предлагается сконцентрировать усилия профессионального сообщества на повышении эффективности российского образования, что обеспечит конкурентоспособность российской экономики. </a:t>
            </a:r>
          </a:p>
          <a:p>
            <a:r>
              <a:rPr lang="ru-RU" dirty="0" smtClean="0"/>
              <a:t>Как было показано выше, более половины выпускников основной школы имеют только базовый уровень образования, т.е. они могут использовать приобретенные в школе знания в простых знакомых ситуациях, а около пятой части выпускников основной школы не достигают порогового уровня </a:t>
            </a:r>
            <a:r>
              <a:rPr lang="ru-RU" dirty="0" err="1" smtClean="0"/>
              <a:t>сформированости</a:t>
            </a:r>
            <a:r>
              <a:rPr lang="ru-RU" dirty="0" smtClean="0"/>
              <a:t> функциональной грамотности в соответствии с международными требованиями. К продолжению образования хорошо готовы не более 30% российских выпускников школы, а высокий уровень способности решать сложные задачи демонстрируют в среднем около 5% учащихся.</a:t>
            </a:r>
          </a:p>
          <a:p>
            <a:r>
              <a:rPr lang="ru-RU" dirty="0" smtClean="0"/>
              <a:t>По качеству общего образования российская школа уступает десяти странам-лидерам  как по числу выпускников основной школы, демонстрирующих самые высокие результаты (в этих странах в среднем таких учащихся не менее 11%), так и по числу хорошо подготовленных учащихся к продолжению образования (в этих странах в среднем таких учащихся около 40%).</a:t>
            </a:r>
          </a:p>
          <a:p>
            <a:r>
              <a:rPr lang="ru-RU" dirty="0" smtClean="0"/>
              <a:t>Российская система образования, несмотря на возросшие инвестиции, всё ещё ориентирована на затратную педагогику. По данным исследования </a:t>
            </a:r>
            <a:r>
              <a:rPr lang="en-US" dirty="0" smtClean="0"/>
              <a:t>PISA</a:t>
            </a:r>
            <a:r>
              <a:rPr lang="ru-RU" dirty="0" smtClean="0"/>
              <a:t>-2015 российские учащиеся тратят на обучение после школы значительно больше времени, чем их сверстники из стран ОЭСР при меньших затратах на учебные занятия в школе. Российские учащиеся перегружены домашними заданиями, а значительная доля учебного процесса направлена на реализацию административных или контрольных функций.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E0C06-5FE1-4F23-A7EB-1A222EB9CE1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19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6991878-B014-435D-9C16-E52E65521C7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D292AB-46FD-4A9E-85D2-70FBFF6634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1878-B014-435D-9C16-E52E65521C7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92AB-46FD-4A9E-85D2-70FBFF663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1878-B014-435D-9C16-E52E65521C7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92AB-46FD-4A9E-85D2-70FBFF663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991878-B014-435D-9C16-E52E65521C7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292AB-46FD-4A9E-85D2-70FBFF6634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6991878-B014-435D-9C16-E52E65521C7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D292AB-46FD-4A9E-85D2-70FBFF66341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1878-B014-435D-9C16-E52E65521C7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92AB-46FD-4A9E-85D2-70FBFF66341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1878-B014-435D-9C16-E52E65521C7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92AB-46FD-4A9E-85D2-70FBFF66341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91878-B014-435D-9C16-E52E65521C7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292AB-46FD-4A9E-85D2-70FBFF6634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91878-B014-435D-9C16-E52E65521C7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292AB-46FD-4A9E-85D2-70FBFF6634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6991878-B014-435D-9C16-E52E65521C7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D292AB-46FD-4A9E-85D2-70FBFF66341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6991878-B014-435D-9C16-E52E65521C7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D292AB-46FD-4A9E-85D2-70FBFF66341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6991878-B014-435D-9C16-E52E65521C7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D292AB-46FD-4A9E-85D2-70FBFF6634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skiv.instrao.ru/bank-zadaniy/matematicheskaya-gramotnos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kiv.instrao.ru/bank-zadaniy/chitatelskaya-gramotnost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skiv.instrao.ru/bank-zadaniy/estestvennonauchnaya-gramotnost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skiv.instrao.ru/bank-zadaniy/finansovaya-gramotnost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skiv.instrao.ru/bank-zadaniy/globalnye-kompetentsii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skiv.instrao.ru/bank-zadaniy/kreativnoe-myshleni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620688"/>
            <a:ext cx="7380312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Оценка качества результатов функциональной грамотности школьников. </a:t>
            </a:r>
            <a:br>
              <a:rPr lang="ru-RU" dirty="0" smtClean="0"/>
            </a:br>
            <a:r>
              <a:rPr lang="ru-RU" dirty="0" smtClean="0"/>
              <a:t>Организация и проведение процедуры оценки качества общего образования на основе практики международных исследований качества </a:t>
            </a:r>
            <a:r>
              <a:rPr lang="ru-RU" smtClean="0"/>
              <a:t>подготовки обучающихся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661248"/>
            <a:ext cx="7772400" cy="914400"/>
          </a:xfrm>
        </p:spPr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оценки математической грамотности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Математическое содержание, которое используется в тестовых заданиях (предметное ядро функциональной грамотности):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ru-RU" dirty="0" smtClean="0"/>
              <a:t>Изменения </a:t>
            </a:r>
            <a:r>
              <a:rPr lang="ru-RU" dirty="0"/>
              <a:t>и зависимости (алгебра)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ru-RU" dirty="0" smtClean="0"/>
              <a:t>Пространство </a:t>
            </a:r>
            <a:r>
              <a:rPr lang="ru-RU" dirty="0"/>
              <a:t>и форма (геометрия</a:t>
            </a:r>
            <a:r>
              <a:rPr lang="ru-RU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en-US" dirty="0" smtClean="0"/>
              <a:t>   </a:t>
            </a:r>
            <a:r>
              <a:rPr lang="ru-RU" dirty="0" smtClean="0"/>
              <a:t>Неопределенность </a:t>
            </a:r>
            <a:r>
              <a:rPr lang="ru-RU" dirty="0"/>
              <a:t>и данные (ТВ и статистика)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ru-RU" dirty="0" smtClean="0"/>
              <a:t>Количество </a:t>
            </a:r>
            <a:r>
              <a:rPr lang="ru-RU" dirty="0"/>
              <a:t>(арифметика) </a:t>
            </a:r>
            <a:endParaRPr lang="en-US" dirty="0" smtClean="0"/>
          </a:p>
          <a:p>
            <a:r>
              <a:rPr lang="ru-RU" dirty="0" smtClean="0"/>
              <a:t>Когнитивные </a:t>
            </a:r>
            <a:r>
              <a:rPr lang="ru-RU" dirty="0"/>
              <a:t>процессы (составляющие интеллектуальной деятельности), которые описывают, что делает ученик, чтобы связать контекст, в котором представлена проблема, с математикой, необходимой для её решения формулировать ситуацию математически  применять математические понятия, факты, процедуры интерпретировать, использовать и оценивать результаты рассуждать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Контекст, в котором представлена проблема.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ru-RU" dirty="0" smtClean="0"/>
              <a:t>Личная </a:t>
            </a:r>
            <a:r>
              <a:rPr lang="ru-RU" dirty="0"/>
              <a:t>жизнь – Мир человека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ru-RU" dirty="0" smtClean="0"/>
              <a:t>Общественная </a:t>
            </a:r>
            <a:r>
              <a:rPr lang="ru-RU" dirty="0"/>
              <a:t>жизнь – Мир социума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ru-RU" dirty="0" smtClean="0"/>
              <a:t>Образование/профессиональная </a:t>
            </a:r>
            <a:r>
              <a:rPr lang="ru-RU" dirty="0"/>
              <a:t>деятельность – Мир </a:t>
            </a:r>
            <a:r>
              <a:rPr lang="ru-RU" dirty="0" smtClean="0"/>
              <a:t>профессий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/>
              <a:t>   </a:t>
            </a:r>
            <a:r>
              <a:rPr lang="ru-RU" dirty="0" smtClean="0"/>
              <a:t>Научная </a:t>
            </a:r>
            <a:r>
              <a:rPr lang="ru-RU" dirty="0"/>
              <a:t>деятельность – Мир на</a:t>
            </a:r>
          </a:p>
        </p:txBody>
      </p:sp>
    </p:spTree>
    <p:extLst>
      <p:ext uri="{BB962C8B-B14F-4D97-AF65-F5344CB8AC3E}">
        <p14:creationId xmlns:p14="http://schemas.microsoft.com/office/powerpoint/2010/main" val="14279791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Недостатки в овладении  </a:t>
            </a:r>
            <a:r>
              <a:rPr lang="ru-RU" dirty="0" err="1"/>
              <a:t>метапредметными</a:t>
            </a:r>
            <a:r>
              <a:rPr lang="ru-RU" dirty="0"/>
              <a:t> умениями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работать </a:t>
            </a:r>
            <a:r>
              <a:rPr lang="ru-RU" dirty="0"/>
              <a:t>с нетрадиционным заданием, в частности, с задачей, отличной от текстовой, для которой известен способ решения; </a:t>
            </a:r>
            <a:endParaRPr lang="en-US" dirty="0" smtClean="0"/>
          </a:p>
          <a:p>
            <a:r>
              <a:rPr lang="ru-RU" dirty="0" smtClean="0"/>
              <a:t>работать </a:t>
            </a:r>
            <a:r>
              <a:rPr lang="ru-RU" dirty="0"/>
              <a:t>с информацией, представленной в различных формах (текста, таблицы, диаграммы, схемы, рисунка, чертежа) </a:t>
            </a:r>
            <a:endParaRPr lang="en-US" dirty="0" smtClean="0"/>
          </a:p>
          <a:p>
            <a:r>
              <a:rPr lang="ru-RU" dirty="0" smtClean="0"/>
              <a:t>отбирать </a:t>
            </a:r>
            <a:r>
              <a:rPr lang="ru-RU" dirty="0"/>
              <a:t>информацию, если задача содержит избыточную информацию; привлекать информацию, использовать личный опыт </a:t>
            </a:r>
            <a:endParaRPr lang="en-US" dirty="0" smtClean="0"/>
          </a:p>
          <a:p>
            <a:r>
              <a:rPr lang="ru-RU" dirty="0" smtClean="0"/>
              <a:t>задавать </a:t>
            </a:r>
            <a:r>
              <a:rPr lang="ru-RU" dirty="0"/>
              <a:t>самостоятельно точность данных с учетом условий </a:t>
            </a:r>
            <a:r>
              <a:rPr lang="ru-RU" dirty="0" smtClean="0"/>
              <a:t>задачи</a:t>
            </a:r>
            <a:endParaRPr lang="en-US" dirty="0" smtClean="0"/>
          </a:p>
          <a:p>
            <a:r>
              <a:rPr lang="ru-RU" dirty="0" smtClean="0"/>
              <a:t>моделировать </a:t>
            </a:r>
            <a:r>
              <a:rPr lang="ru-RU" dirty="0"/>
              <a:t>ситуацию </a:t>
            </a:r>
            <a:endParaRPr lang="en-US" dirty="0" smtClean="0"/>
          </a:p>
          <a:p>
            <a:r>
              <a:rPr lang="ru-RU" dirty="0" smtClean="0"/>
              <a:t>размышлять</a:t>
            </a:r>
            <a:r>
              <a:rPr lang="ru-RU" dirty="0"/>
              <a:t>: использовать здравый смысл, перебор возможных вариантов, метод проб и </a:t>
            </a:r>
            <a:r>
              <a:rPr lang="ru-RU" dirty="0" smtClean="0"/>
              <a:t>ошибок</a:t>
            </a:r>
            <a:endParaRPr lang="en-US" dirty="0" smtClean="0"/>
          </a:p>
          <a:p>
            <a:r>
              <a:rPr lang="ru-RU" dirty="0" smtClean="0"/>
              <a:t>представлять </a:t>
            </a:r>
            <a:r>
              <a:rPr lang="ru-RU" dirty="0"/>
              <a:t>в словесной форме обоснование </a:t>
            </a:r>
            <a:r>
              <a:rPr lang="ru-RU" dirty="0" smtClean="0"/>
              <a:t>решения</a:t>
            </a:r>
            <a:endParaRPr lang="en-US" dirty="0" smtClean="0"/>
          </a:p>
          <a:p>
            <a:r>
              <a:rPr lang="ru-RU" dirty="0" smtClean="0"/>
              <a:t>находить </a:t>
            </a:r>
            <a:r>
              <a:rPr lang="ru-RU" dirty="0"/>
              <a:t>и удерживать все условия, необходимые для решения и его интерпретации</a:t>
            </a:r>
          </a:p>
        </p:txBody>
      </p:sp>
    </p:spTree>
    <p:extLst>
      <p:ext uri="{BB962C8B-B14F-4D97-AF65-F5344CB8AC3E}">
        <p14:creationId xmlns:p14="http://schemas.microsoft.com/office/powerpoint/2010/main" val="2538347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блока для мониторинга математической грамотности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Количество: ситуаций – 2 , в каждой по 2 вопроса; </a:t>
            </a:r>
            <a:endParaRPr lang="en-US" dirty="0" smtClean="0"/>
          </a:p>
          <a:p>
            <a:r>
              <a:rPr lang="ru-RU" dirty="0" smtClean="0"/>
              <a:t>Области </a:t>
            </a:r>
            <a:r>
              <a:rPr lang="ru-RU" dirty="0"/>
              <a:t>содержания:  2 (3) </a:t>
            </a:r>
            <a:endParaRPr lang="en-US" dirty="0" smtClean="0"/>
          </a:p>
          <a:p>
            <a:r>
              <a:rPr lang="ru-RU" dirty="0" smtClean="0"/>
              <a:t>Виды </a:t>
            </a:r>
            <a:r>
              <a:rPr lang="ru-RU" dirty="0"/>
              <a:t>когнитивной  деятельности: 4 </a:t>
            </a:r>
            <a:endParaRPr lang="en-US" dirty="0" smtClean="0"/>
          </a:p>
          <a:p>
            <a:r>
              <a:rPr lang="ru-RU" dirty="0" smtClean="0"/>
              <a:t>Контексты</a:t>
            </a:r>
            <a:r>
              <a:rPr lang="ru-RU" dirty="0"/>
              <a:t>: </a:t>
            </a:r>
            <a:r>
              <a:rPr lang="ru-RU" dirty="0" smtClean="0"/>
              <a:t>2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Количество баллов: 1 или 2; по блоку: 1+2+2+2 = 7 </a:t>
            </a:r>
            <a:endParaRPr lang="en-US" dirty="0" smtClean="0"/>
          </a:p>
          <a:p>
            <a:r>
              <a:rPr lang="ru-RU" dirty="0" smtClean="0"/>
              <a:t>Сложность</a:t>
            </a:r>
            <a:r>
              <a:rPr lang="ru-RU" dirty="0"/>
              <a:t>: 1 (1 балл), 2 (2 балла) или 3 (2 балла); по блоку: 1+2+2+3 = 8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Формы ответа</a:t>
            </a:r>
            <a:r>
              <a:rPr lang="ru-RU" dirty="0" smtClean="0"/>
              <a:t>: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множественный </a:t>
            </a:r>
            <a:r>
              <a:rPr lang="ru-RU" dirty="0" smtClean="0"/>
              <a:t>выбор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краткий ответ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развернутый ответ</a:t>
            </a:r>
          </a:p>
        </p:txBody>
      </p:sp>
    </p:spTree>
    <p:extLst>
      <p:ext uri="{BB962C8B-B14F-4D97-AF65-F5344CB8AC3E}">
        <p14:creationId xmlns:p14="http://schemas.microsoft.com/office/powerpoint/2010/main" val="845513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Банк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http://skiv.instrao.ru/bank-zadaniy/matematicheskaya-gramotnost/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593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Формирование МГ. Что  делать?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 Помнить о системности формируемых математических знаний, о необходимости теоретической и практической предметной базы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формировать готовность к взаимодействию с математической стороной окружающего мира - погружать в реальные ситуации (отдельные задания; цепочки заданий, объединенных ситуацией, проектные работы)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формировать опыт поиска путей решения жизненных задач, учить математическому моделированию реальных ситуаций и переносить способы решения учебных задач на реальные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развивать когнитивную сферу, учить познавать мир, решать задачи разными способами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формировать коммуникативную, читательскую, информационную, социальную компетенции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развивать регулятивную сферы и рефлексию: учить планировать деятельность, конструировать алгоритмы (вычисления, построения и пр.), контролировать процесс и результат, выполнять проверку на соответствие исходным данным и правдоподобие, коррекцию и оценку результата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36059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ЧИТАТЕЛЬСКАЯ ГРАМОТНОСТЬ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способность человека понимать и использовать письменные тексты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• размышлять о них и заниматься чтением для того, чтобы достигать своих целей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• расширять свои знания и возможности</a:t>
            </a:r>
            <a:r>
              <a:rPr lang="ru-RU" dirty="0" smtClean="0"/>
              <a:t>,</a:t>
            </a:r>
          </a:p>
          <a:p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• участвовать в социальной жизни. </a:t>
            </a:r>
          </a:p>
        </p:txBody>
      </p:sp>
    </p:spTree>
    <p:extLst>
      <p:ext uri="{BB962C8B-B14F-4D97-AF65-F5344CB8AC3E}">
        <p14:creationId xmlns:p14="http://schemas.microsoft.com/office/powerpoint/2010/main" val="2058459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Оценка читательской грамотности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1. Находить и извлекать информацию</a:t>
            </a:r>
          </a:p>
          <a:p>
            <a:r>
              <a:rPr lang="ru-RU" dirty="0"/>
              <a:t>2. Интегрировать и интерпретировать информацию</a:t>
            </a:r>
          </a:p>
          <a:p>
            <a:r>
              <a:rPr lang="ru-RU" dirty="0"/>
              <a:t>3. Осмысливать и оценивать содержание и форму текста</a:t>
            </a:r>
          </a:p>
          <a:p>
            <a:r>
              <a:rPr lang="ru-RU" dirty="0"/>
              <a:t>4. Использовать информацию из текста </a:t>
            </a:r>
          </a:p>
        </p:txBody>
      </p:sp>
    </p:spTree>
    <p:extLst>
      <p:ext uri="{BB962C8B-B14F-4D97-AF65-F5344CB8AC3E}">
        <p14:creationId xmlns:p14="http://schemas.microsoft.com/office/powerpoint/2010/main" val="87473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Описание заданий блока «Читательская грамотность»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Комплексные задания, объединённые общей темой или </a:t>
            </a:r>
            <a:r>
              <a:rPr lang="ru-RU" dirty="0" smtClean="0"/>
              <a:t>проблемой</a:t>
            </a:r>
          </a:p>
          <a:p>
            <a:r>
              <a:rPr lang="ru-RU" dirty="0" smtClean="0"/>
              <a:t> </a:t>
            </a:r>
            <a:r>
              <a:rPr lang="ru-RU" dirty="0"/>
              <a:t>• Каждый блок включает текст, в котором представлена некоторая ситуация, и от 7 до 10 вопросов различной </a:t>
            </a:r>
            <a:r>
              <a:rPr lang="ru-RU" dirty="0" smtClean="0"/>
              <a:t>трудности</a:t>
            </a:r>
          </a:p>
          <a:p>
            <a:r>
              <a:rPr lang="ru-RU" dirty="0" smtClean="0"/>
              <a:t> </a:t>
            </a:r>
            <a:r>
              <a:rPr lang="ru-RU" dirty="0"/>
              <a:t>• Задания не типичны для российской школы, а близки к реальным проблемным ситуациям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Для решения проблемы не требуется специальных предметных знаний, но необходима </a:t>
            </a:r>
            <a:r>
              <a:rPr lang="ru-RU" dirty="0" err="1"/>
              <a:t>сформированность</a:t>
            </a:r>
            <a:r>
              <a:rPr lang="ru-RU" dirty="0"/>
              <a:t> </a:t>
            </a:r>
            <a:r>
              <a:rPr lang="ru-RU" dirty="0" err="1"/>
              <a:t>общеучебных</a:t>
            </a:r>
            <a:r>
              <a:rPr lang="ru-RU" dirty="0"/>
              <a:t> и интеллектуальных умений</a:t>
            </a:r>
          </a:p>
        </p:txBody>
      </p:sp>
    </p:spTree>
    <p:extLst>
      <p:ext uri="{BB962C8B-B14F-4D97-AF65-F5344CB8AC3E}">
        <p14:creationId xmlns:p14="http://schemas.microsoft.com/office/powerpoint/2010/main" val="4897608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Банк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http://skiv.instrao.ru/bank-zadaniy/chitatelskaya-gramotnost/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530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Естественнонаучная грамотность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487375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Естественнонаучная грамотность – это способность человека занимать активную гражданскую позицию по вопросам, связанным с естественными науками, и его готовность интересоваться естественнонаучными идеями</a:t>
            </a:r>
            <a:r>
              <a:rPr lang="ru-RU" dirty="0" smtClean="0"/>
              <a:t>.</a:t>
            </a:r>
          </a:p>
          <a:p>
            <a:r>
              <a:rPr lang="ru-RU" dirty="0"/>
              <a:t>Средство оценки естественнонаучной грамотности – специальные задания, </a:t>
            </a:r>
            <a:r>
              <a:rPr lang="ru-RU" dirty="0" smtClean="0"/>
              <a:t>PISA </a:t>
            </a:r>
            <a:endParaRPr lang="ru-RU" dirty="0"/>
          </a:p>
          <a:p>
            <a:r>
              <a:rPr lang="ru-RU" dirty="0"/>
              <a:t>Эти задания направлены на оценку компетенций, характеризующих естественнонаучную грамотность, и основываются на реальных жизненных ситуациях. </a:t>
            </a:r>
          </a:p>
          <a:p>
            <a:r>
              <a:rPr lang="ru-RU" dirty="0"/>
              <a:t>Как отбирается содержание для заданий в мониторинге?</a:t>
            </a:r>
          </a:p>
          <a:p>
            <a:r>
              <a:rPr lang="ru-RU" dirty="0"/>
              <a:t>Для заданий 5-6 классов </a:t>
            </a:r>
            <a:r>
              <a:rPr lang="ru-RU" dirty="0" smtClean="0"/>
              <a:t>ориентируются </a:t>
            </a:r>
            <a:r>
              <a:rPr lang="ru-RU" dirty="0"/>
              <a:t>на программы исследования TIMSS.</a:t>
            </a:r>
          </a:p>
          <a:p>
            <a:r>
              <a:rPr lang="ru-RU" dirty="0" smtClean="0"/>
              <a:t>Для </a:t>
            </a:r>
            <a:r>
              <a:rPr lang="ru-RU" dirty="0"/>
              <a:t>заданий 7 класса – на программы: физика, биология, география. Далее (8-9 классы) добавляется химия.</a:t>
            </a:r>
          </a:p>
        </p:txBody>
      </p:sp>
    </p:spTree>
    <p:extLst>
      <p:ext uri="{BB962C8B-B14F-4D97-AF65-F5344CB8AC3E}">
        <p14:creationId xmlns:p14="http://schemas.microsoft.com/office/powerpoint/2010/main" val="95819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68930"/>
            <a:ext cx="8271327" cy="1343846"/>
          </a:xfrm>
        </p:spPr>
        <p:txBody>
          <a:bodyPr lIns="76828" tIns="38414" rIns="76828" bIns="38414"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700" dirty="0" smtClean="0"/>
              <a:t>Приоритетное направление в обеспечении конкурентоспособности российского образования– повышение эффективности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38371" y="1556792"/>
            <a:ext cx="8867259" cy="5111849"/>
          </a:xfrm>
        </p:spPr>
        <p:txBody>
          <a:bodyPr rIns="76828" bIns="38414">
            <a:normAutofit fontScale="40000" lnSpcReduction="20000"/>
          </a:bodyPr>
          <a:lstStyle/>
          <a:p>
            <a:r>
              <a:rPr lang="ru-RU" sz="3900" dirty="0" smtClean="0"/>
              <a:t>В соответствии с международными требованиями более половины выпускников основной школы имеют только базовый уровень функциональной грамотности, т.е. они могут использовать приобретенные в школе знания в простых знакомых ситуациях, а около пятой части выпускников основной школы не достигают этого уровня. К продолжению образования хорошо готовы не более 30% российских выпускников школы, а высокий уровень способности решать сложные задачи демонстрируют в среднем около 5% учащихся.</a:t>
            </a:r>
          </a:p>
          <a:p>
            <a:endParaRPr lang="ru-RU" sz="3900" dirty="0" smtClean="0"/>
          </a:p>
          <a:p>
            <a:r>
              <a:rPr lang="ru-RU" sz="3900" dirty="0" smtClean="0"/>
              <a:t>По качеству общего образования российская школа уступает десяти странам-лидерам по качеству образования как по числу выпускников основной школы, демонстрирующих самые высокие результаты (в этих странах в среднем таких учащихся не менее 11%), так и по числу хорошо подготовленных учащихся к продолжению образования (в этих странах в среднем таких учащихся около 40%).</a:t>
            </a:r>
          </a:p>
          <a:p>
            <a:endParaRPr lang="ru-RU" sz="3900" dirty="0" smtClean="0"/>
          </a:p>
          <a:p>
            <a:r>
              <a:rPr lang="ru-RU" sz="3900" dirty="0" smtClean="0"/>
              <a:t>Российская система образования, несмотря на возросшие инвестиции, всё ещё ориентирована на затратную педагогику. По данным исследования </a:t>
            </a:r>
            <a:r>
              <a:rPr lang="en-US" sz="3900" dirty="0" smtClean="0"/>
              <a:t>PISA</a:t>
            </a:r>
            <a:r>
              <a:rPr lang="ru-RU" sz="3900" dirty="0" smtClean="0"/>
              <a:t>-2015, российские учащиеся тратят на обучение после школы значительно больше времени, чем их сверстники из стран ОЭСР при меньших затратах на учебные занятия в школе. Российские учащиеся перегружены домашними заданиями, а значительная доля учебного процесса направлена на реализацию административных или контрольных функций.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5450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Банк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http://skiv.instrao.ru/bank-zadaniy/estestvennonauchnaya-gramotnost/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8640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ФИНАНСОВАЯ ГРАМОТНОСТЬ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Финансовая грамотность включает знание и понимание финансовых терминов, понятий и финансовых рисков, а также навыки, мотивацию и уверенность, необходимые для принятии эффективных решений в разнообразных финансовых ситуациях, способствующих улучшению финансового благополучия личности и общества, а также возможности участия в экономической жизни</a:t>
            </a:r>
          </a:p>
        </p:txBody>
      </p:sp>
    </p:spTree>
    <p:extLst>
      <p:ext uri="{BB962C8B-B14F-4D97-AF65-F5344CB8AC3E}">
        <p14:creationId xmlns:p14="http://schemas.microsoft.com/office/powerpoint/2010/main" val="21413699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ru-RU" dirty="0"/>
              <a:t>ОСОБЕННОСТИ ЗАДАНИЙ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19256" cy="568863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Все задания предъявляются на основе определённой жизненной ситуации, понятной учащимся и похожей на возникающие в повседневной жизни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• В каждой ситуации действуют конкретные люди, среди которых ровесники учащихся, выполняющих тест, члены их семей, одноклассники, друзья и соседи.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Обстоятельства, в которые попадают герои описываемых ситуаций, отличаются повседневностью, и варианты предлагаемых героям действий близки и понятны школьникам.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Ситуация и задачи изложены простым, понятным языком, как правило, немногословно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• </a:t>
            </a:r>
            <a:r>
              <a:rPr lang="ru-RU" dirty="0"/>
              <a:t>По каждой ситуации предлагается серия заданий-задач, требующих определённых интеллектуальных действий разной степени сложности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• Ситуации акцентируют вопрос «Как поступить?» и предполагают  определение наиболее целесообразной модели поведения с учётом возможных альтернатив.</a:t>
            </a:r>
          </a:p>
        </p:txBody>
      </p:sp>
    </p:spTree>
    <p:extLst>
      <p:ext uri="{BB962C8B-B14F-4D97-AF65-F5344CB8AC3E}">
        <p14:creationId xmlns:p14="http://schemas.microsoft.com/office/powerpoint/2010/main" val="1865993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Банк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http://skiv.instrao.ru/bank-zadaniy/finansovaya-gramotnost/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8529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ГЛОБАЛЬНЫЕ КОМПЕТЕНЦИИ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Глобальная компетентность — это многогранная цель обучения на протяжении всей жизни. Глобально компетентная личность способна изучать местные, глобальные проблемы и вопросы межкультурного взаимодействия, понимать и оценивать различные точки зрения и мировоззрения, успешно и уважительно взаимодействовать с другими, а также действовать ответственно для обеспечения устойчивого развития и коллективного благополучия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6517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Овладение глобальной компетентностью выражается в способности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 критически рассматривать с различных точек зрения вопросы и ситуации глобального характера и межкультурного взаимодействия и эффективно действовать в этих ситуациях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/>
              <a:t>осознавать, каким образом культурные, религиозные, политические, расовые и иные различия могут оказывать влияние на восприятие, суждения и взгляды;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вступать в открытое, уважительное и эффективное взаимодействие с другими людьми на основе разделяемого всеми уважения к человеческому достоинству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12773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Банк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http://skiv.instrao.ru/bank-zadaniy/globalnye-kompetentsii/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87088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КРЕАТИВНОЕ МЫШЛЕНИЕ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Способность продуктивно участвовать в процессе выработки, оценки и совершенствовании идей, направленных на получение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инновационных (новых, новаторских, оригинальных, нестандартных, непривычных) и эффективных (действенных, результативных, экономичных, оптимальных ) решений, и/или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нового знания, и/или </a:t>
            </a:r>
            <a:endParaRPr lang="ru-RU" dirty="0" smtClean="0"/>
          </a:p>
          <a:p>
            <a:r>
              <a:rPr lang="ru-RU" dirty="0" smtClean="0"/>
              <a:t>• </a:t>
            </a:r>
            <a:r>
              <a:rPr lang="ru-RU" dirty="0"/>
              <a:t>эффектного (впечатляющего, вдохновляющего, необыкновенного, удивительного и т.п.) выражения воображения </a:t>
            </a:r>
          </a:p>
        </p:txBody>
      </p:sp>
    </p:spTree>
    <p:extLst>
      <p:ext uri="{BB962C8B-B14F-4D97-AF65-F5344CB8AC3E}">
        <p14:creationId xmlns:p14="http://schemas.microsoft.com/office/powerpoint/2010/main" val="36743871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Банк заданий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http://skiv.instrao.ru/bank-zadaniy/kreativnoe-myshlenie/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678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620" y="-10956"/>
            <a:ext cx="8219256" cy="1143000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/>
              <a:t>Оценка качества образования в международных рейтингах опирается на данные международных исследований PIRLS, TIMSS и PISA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19256" cy="5133184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916421"/>
              </p:ext>
            </p:extLst>
          </p:nvPr>
        </p:nvGraphicFramePr>
        <p:xfrm>
          <a:off x="179512" y="1132044"/>
          <a:ext cx="8496944" cy="5105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5514"/>
                <a:gridCol w="3801430"/>
              </a:tblGrid>
              <a:tr h="1363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ОСВОЕНИЕ ОСНОВ ЧТЕНИЯ С ЦЕЛЬЮ </a:t>
                      </a:r>
                    </a:p>
                    <a:p>
                      <a:r>
                        <a:rPr lang="ru-RU" sz="1600" dirty="0" smtClean="0"/>
                        <a:t>• приобретения читательского литературного опыта</a:t>
                      </a:r>
                    </a:p>
                    <a:p>
                      <a:r>
                        <a:rPr lang="ru-RU" sz="1600" dirty="0" smtClean="0"/>
                        <a:t> • освоения и использования информации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PIRLS – Progress in International Reading Literacy Study, 4 </a:t>
                      </a:r>
                      <a:r>
                        <a:rPr lang="en-US" dirty="0" err="1" smtClean="0"/>
                        <a:t>класс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8708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ОСВОЕНИЕ ОСНОВ МАТЕМАТИКИ И ЕСТЕСТВЕННО-НАУЧНЫХ ПРЕДМЕТОВ: </a:t>
                      </a:r>
                    </a:p>
                    <a:p>
                      <a:r>
                        <a:rPr lang="ru-RU" sz="1600" dirty="0" smtClean="0"/>
                        <a:t>• всех общеобразовательных курсов (4, 8 классы) </a:t>
                      </a:r>
                    </a:p>
                    <a:p>
                      <a:r>
                        <a:rPr lang="ru-RU" sz="1600" dirty="0" smtClean="0"/>
                        <a:t>• углублённых курсов математики и физики (11 класс)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TIMSS – Trends in Mathematics and Science Study, 4, 8 и 11 </a:t>
                      </a:r>
                      <a:r>
                        <a:rPr lang="en-US" dirty="0" err="1" smtClean="0"/>
                        <a:t>классы</a:t>
                      </a: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87087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СФОРМИРОВАННОСТЬ ФУНКЦИОНАЛЬНОЙ ГРАМОТНОСТИ:</a:t>
                      </a:r>
                    </a:p>
                    <a:p>
                      <a:r>
                        <a:rPr lang="ru-RU" sz="1600" dirty="0" smtClean="0"/>
                        <a:t> • читательской </a:t>
                      </a:r>
                    </a:p>
                    <a:p>
                      <a:r>
                        <a:rPr lang="ru-RU" sz="1600" dirty="0" smtClean="0"/>
                        <a:t>• математической </a:t>
                      </a:r>
                    </a:p>
                    <a:p>
                      <a:r>
                        <a:rPr lang="ru-RU" sz="1600" dirty="0" smtClean="0"/>
                        <a:t>• естественно-научной</a:t>
                      </a:r>
                    </a:p>
                    <a:p>
                      <a:r>
                        <a:rPr lang="ru-RU" sz="1600" dirty="0" smtClean="0"/>
                        <a:t> • финансовой СФОРМИРОВАННОСТЬ НАВЫКОВ РАЗРЕШЕНИЯ ПРОБЛЕМ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PISA – </a:t>
                      </a:r>
                      <a:r>
                        <a:rPr lang="en-US" dirty="0" err="1" smtClean="0"/>
                        <a:t>Programme</a:t>
                      </a:r>
                      <a:r>
                        <a:rPr lang="en-US" dirty="0" smtClean="0"/>
                        <a:t> for International Student Assessment, 15-</a:t>
                      </a:r>
                      <a:r>
                        <a:rPr lang="ru-RU" dirty="0" smtClean="0"/>
                        <a:t>летние школьники 9 и 10 классы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240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Направления совершенствования общего образования в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1.Усиление </a:t>
            </a:r>
            <a:r>
              <a:rPr lang="ru-RU" dirty="0"/>
              <a:t>внимания к формированию </a:t>
            </a:r>
            <a:r>
              <a:rPr lang="ru-RU" dirty="0" smtClean="0"/>
              <a:t>функциональной </a:t>
            </a:r>
            <a:r>
              <a:rPr lang="ru-RU" dirty="0"/>
              <a:t>грамотности </a:t>
            </a:r>
            <a:endParaRPr lang="en-US" dirty="0" smtClean="0"/>
          </a:p>
          <a:p>
            <a:r>
              <a:rPr lang="ru-RU" dirty="0" smtClean="0"/>
              <a:t>2.Повышение </a:t>
            </a:r>
            <a:r>
              <a:rPr lang="ru-RU" dirty="0"/>
              <a:t>уровня познавательной самостоятельности учащихся </a:t>
            </a:r>
            <a:endParaRPr lang="en-US" dirty="0" smtClean="0"/>
          </a:p>
          <a:p>
            <a:r>
              <a:rPr lang="ru-RU" dirty="0" smtClean="0"/>
              <a:t>3.Формирование </a:t>
            </a:r>
            <a:r>
              <a:rPr lang="ru-RU" dirty="0" err="1"/>
              <a:t>метапредметных</a:t>
            </a:r>
            <a:r>
              <a:rPr lang="ru-RU" dirty="0"/>
              <a:t> результатов </a:t>
            </a:r>
            <a:endParaRPr lang="en-US" dirty="0" smtClean="0"/>
          </a:p>
          <a:p>
            <a:r>
              <a:rPr lang="ru-RU" dirty="0" smtClean="0"/>
              <a:t>4.Повышение </a:t>
            </a:r>
            <a:r>
              <a:rPr lang="ru-RU" dirty="0"/>
              <a:t>интереса учащихся к изучению математики и естественнонаучных </a:t>
            </a:r>
            <a:r>
              <a:rPr lang="ru-RU" dirty="0" smtClean="0"/>
              <a:t>предметов</a:t>
            </a:r>
            <a:endParaRPr lang="en-US" dirty="0" smtClean="0"/>
          </a:p>
          <a:p>
            <a:r>
              <a:rPr lang="ru-RU" dirty="0" smtClean="0"/>
              <a:t>5.Повышение </a:t>
            </a:r>
            <a:r>
              <a:rPr lang="ru-RU" dirty="0"/>
              <a:t>эффективности работы с одаренными и успешными учащимися </a:t>
            </a:r>
            <a:endParaRPr lang="en-US" dirty="0" smtClean="0"/>
          </a:p>
          <a:p>
            <a:r>
              <a:rPr lang="ru-RU" dirty="0" smtClean="0"/>
              <a:t>6.Повышение </a:t>
            </a:r>
            <a:r>
              <a:rPr lang="ru-RU" dirty="0"/>
              <a:t>эффективности инвестиций в образование </a:t>
            </a:r>
            <a:endParaRPr lang="en-US" dirty="0" smtClean="0"/>
          </a:p>
          <a:p>
            <a:r>
              <a:rPr lang="ru-RU" dirty="0" smtClean="0"/>
              <a:t>7.Улучшение </a:t>
            </a:r>
            <a:r>
              <a:rPr lang="ru-RU" dirty="0"/>
              <a:t>образовательной среды в школе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19256" cy="13730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Начало нового цикла </a:t>
            </a:r>
            <a:r>
              <a:rPr lang="ru-RU" b="1" dirty="0" smtClean="0"/>
              <a:t>исследования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 </a:t>
            </a:r>
            <a:r>
              <a:rPr lang="ru-RU" b="1" dirty="0"/>
              <a:t>PISA -2021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48737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Сохранение основных направлений (математическая, естественнонаучная, читательская и финансовая грамотности); приоритетная область – математическая грамотность </a:t>
            </a:r>
            <a:endParaRPr lang="en-US" dirty="0" smtClean="0"/>
          </a:p>
          <a:p>
            <a:r>
              <a:rPr lang="ru-RU" dirty="0" smtClean="0"/>
              <a:t>Совершенствование </a:t>
            </a:r>
            <a:r>
              <a:rPr lang="ru-RU" dirty="0"/>
              <a:t>концепции оценки математической грамотности </a:t>
            </a:r>
            <a:endParaRPr lang="en-US" dirty="0" smtClean="0"/>
          </a:p>
          <a:p>
            <a:r>
              <a:rPr lang="ru-RU" dirty="0" smtClean="0"/>
              <a:t>Введение </a:t>
            </a:r>
            <a:r>
              <a:rPr lang="ru-RU" dirty="0"/>
              <a:t>нового направления – креативное мышление </a:t>
            </a:r>
            <a:endParaRPr lang="en-US" dirty="0" smtClean="0"/>
          </a:p>
          <a:p>
            <a:r>
              <a:rPr lang="ru-RU" dirty="0" smtClean="0"/>
              <a:t>Введение </a:t>
            </a:r>
            <a:r>
              <a:rPr lang="ru-RU" dirty="0"/>
              <a:t>новой области – оценка личного    благополучия учащихся  и  учителей </a:t>
            </a:r>
            <a:endParaRPr lang="en-US" dirty="0" smtClean="0"/>
          </a:p>
          <a:p>
            <a:r>
              <a:rPr lang="ru-RU" dirty="0" smtClean="0"/>
              <a:t>Развитие </a:t>
            </a:r>
            <a:r>
              <a:rPr lang="ru-RU" dirty="0"/>
              <a:t>технологии адаптивного тестирования для оценки математической грамотности</a:t>
            </a:r>
          </a:p>
        </p:txBody>
      </p:sp>
    </p:spTree>
    <p:extLst>
      <p:ext uri="{BB962C8B-B14F-4D97-AF65-F5344CB8AC3E}">
        <p14:creationId xmlns:p14="http://schemas.microsoft.com/office/powerpoint/2010/main" val="4280456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направления формирования функциональной грамотности, разрабатываемые в рамках проекта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 Математическая грамотность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ru-RU" dirty="0" smtClean="0"/>
              <a:t>Читательская </a:t>
            </a:r>
            <a:r>
              <a:rPr lang="ru-RU" dirty="0"/>
              <a:t>грамотность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ru-RU" dirty="0" smtClean="0"/>
              <a:t>Естественнонаучная грамотность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Финансовая грамотность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Глобальные компетенции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/>
              <a:t>Креативное мышление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2028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заданий для оценки функциональной грамотности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0665" y="1196752"/>
            <a:ext cx="7467600" cy="487375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Задача, поставленная вне предметной области и решаемая с помощью предметных знаний, например, по математике </a:t>
            </a:r>
            <a:endParaRPr lang="en-US" dirty="0" smtClean="0"/>
          </a:p>
          <a:p>
            <a:r>
              <a:rPr lang="ru-RU" dirty="0" smtClean="0"/>
              <a:t>В </a:t>
            </a:r>
            <a:r>
              <a:rPr lang="ru-RU" dirty="0"/>
              <a:t>каждом из заданий описываются жизненная ситуация, как правило, близкая  понятная учащемуся </a:t>
            </a:r>
            <a:endParaRPr lang="en-US" dirty="0" smtClean="0"/>
          </a:p>
          <a:p>
            <a:r>
              <a:rPr lang="ru-RU" dirty="0" smtClean="0"/>
              <a:t>Контекст </a:t>
            </a:r>
            <a:r>
              <a:rPr lang="ru-RU" dirty="0"/>
              <a:t>заданий близок к проблемным ситуациям, возникающим в повседневной жизни </a:t>
            </a:r>
            <a:endParaRPr lang="en-US" dirty="0" smtClean="0"/>
          </a:p>
          <a:p>
            <a:r>
              <a:rPr lang="ru-RU" dirty="0" smtClean="0"/>
              <a:t>Ситуация </a:t>
            </a:r>
            <a:r>
              <a:rPr lang="ru-RU" dirty="0"/>
              <a:t>требует осознанного выбора модели поведения </a:t>
            </a:r>
            <a:endParaRPr lang="en-US" dirty="0" smtClean="0"/>
          </a:p>
          <a:p>
            <a:r>
              <a:rPr lang="ru-RU" dirty="0" smtClean="0"/>
              <a:t>Вопросы </a:t>
            </a:r>
            <a:r>
              <a:rPr lang="ru-RU" dirty="0"/>
              <a:t>изложены простым, ясным языком и, как правило, немногословны </a:t>
            </a:r>
            <a:endParaRPr lang="en-US" dirty="0" smtClean="0"/>
          </a:p>
          <a:p>
            <a:r>
              <a:rPr lang="ru-RU" dirty="0" smtClean="0"/>
              <a:t>Требуют </a:t>
            </a:r>
            <a:r>
              <a:rPr lang="ru-RU" dirty="0"/>
              <a:t>перевода с обыденного языка на язык предметной области (математики, физики и др.) </a:t>
            </a:r>
            <a:endParaRPr lang="en-US" dirty="0" smtClean="0"/>
          </a:p>
          <a:p>
            <a:r>
              <a:rPr lang="ru-RU" dirty="0" smtClean="0"/>
              <a:t>Используются </a:t>
            </a:r>
            <a:r>
              <a:rPr lang="ru-RU" dirty="0"/>
              <a:t>иллюстрации: рисунки, таблицы.</a:t>
            </a:r>
          </a:p>
        </p:txBody>
      </p:sp>
    </p:spTree>
    <p:extLst>
      <p:ext uri="{BB962C8B-B14F-4D97-AF65-F5344CB8AC3E}">
        <p14:creationId xmlns:p14="http://schemas.microsoft.com/office/powerpoint/2010/main" val="301665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МАТЕМАТИЧЕСКАЯ ГРАМОТНОСТЬ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r>
              <a:rPr lang="ru-RU" dirty="0"/>
              <a:t> «Математическая грамотность – это способность индивидуума проводить математические рассуждения  и формулировать, применять, интерпретировать математику для решения проблем в разнообразных контекстах реального мира. Она включает использование математических понятий, процедур, фактов и инструментов, чтобы описать, объяснить и предсказать явления. Она помогает людям понять роль математики в мире, высказывать хорошо обоснованные суждения и принимать решения, которые необходимы конструктивному, активному и размышляющему гражданину.»</a:t>
            </a:r>
          </a:p>
        </p:txBody>
      </p:sp>
    </p:spTree>
    <p:extLst>
      <p:ext uri="{BB962C8B-B14F-4D97-AF65-F5344CB8AC3E}">
        <p14:creationId xmlns:p14="http://schemas.microsoft.com/office/powerpoint/2010/main" val="2719599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066130"/>
          </a:xfrm>
        </p:spPr>
        <p:txBody>
          <a:bodyPr/>
          <a:lstStyle/>
          <a:p>
            <a:pPr algn="ctr"/>
            <a:r>
              <a:rPr lang="en-US" dirty="0"/>
              <a:t>PISA-2021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Особое внимание к оценке математических рассуждений. Новая точка зрения на связь между математическими рассуждениями и решением поставленной проблемы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/>
              <a:t>Для решения проблемы математически грамотный учащийся сначала должен увидеть математическую природу проблемы, представленной в контексте  реального мира,  и сформулировать ее на языке математики. Это преобразование требует математических рассуждений и, возможно, является центральным  компонентом того, что значит быть математически грамотным.</a:t>
            </a:r>
          </a:p>
          <a:p>
            <a:r>
              <a:rPr lang="ru-RU" dirty="0"/>
              <a:t>• Компьютерное моделирование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866217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273</TotalTime>
  <Words>1793</Words>
  <Application>Microsoft Office PowerPoint</Application>
  <PresentationFormat>Экран (4:3)</PresentationFormat>
  <Paragraphs>156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Эркер</vt:lpstr>
      <vt:lpstr>Оценка качества результатов функциональной грамотности школьников.  Организация и проведение процедуры оценки качества общего образования на основе практики международных исследований качества подготовки обучающихся</vt:lpstr>
      <vt:lpstr>Приоритетное направление в обеспечении конкурентоспособности российского образования– повышение эффективности</vt:lpstr>
      <vt:lpstr>Оценка качества образования в международных рейтингах опирается на данные международных исследований PIRLS, TIMSS и PISA</vt:lpstr>
      <vt:lpstr>Направления совершенствования общего образования в России</vt:lpstr>
      <vt:lpstr>Начало нового цикла исследования  PISA -2021 </vt:lpstr>
      <vt:lpstr>Основные направления формирования функциональной грамотности, разрабатываемые в рамках проекта </vt:lpstr>
      <vt:lpstr>Особенности заданий для оценки функциональной грамотности </vt:lpstr>
      <vt:lpstr>МАТЕМАТИЧЕСКАЯ ГРАМОТНОСТЬ</vt:lpstr>
      <vt:lpstr>PISA-2021 </vt:lpstr>
      <vt:lpstr>Структура оценки математической грамотности </vt:lpstr>
      <vt:lpstr>Недостатки в овладении  метапредметными умениями </vt:lpstr>
      <vt:lpstr>Структура блока для мониторинга математической грамотности </vt:lpstr>
      <vt:lpstr>Банк заданий</vt:lpstr>
      <vt:lpstr>Формирование МГ. Что  делать? </vt:lpstr>
      <vt:lpstr>ЧИТАТЕЛЬСКАЯ ГРАМОТНОСТЬ</vt:lpstr>
      <vt:lpstr>Оценка читательской грамотности </vt:lpstr>
      <vt:lpstr>Описание заданий блока «Читательская грамотность»</vt:lpstr>
      <vt:lpstr>Банк заданий</vt:lpstr>
      <vt:lpstr>Естественнонаучная грамотность</vt:lpstr>
      <vt:lpstr>Банк заданий</vt:lpstr>
      <vt:lpstr>ФИНАНСОВАЯ ГРАМОТНОСТЬ</vt:lpstr>
      <vt:lpstr>ОСОБЕННОСТИ ЗАДАНИЙ </vt:lpstr>
      <vt:lpstr>Банк заданий</vt:lpstr>
      <vt:lpstr>ГЛОБАЛЬНЫЕ КОМПЕТЕНЦИИ</vt:lpstr>
      <vt:lpstr>Овладение глобальной компетентностью выражается в способности</vt:lpstr>
      <vt:lpstr>Банк заданий</vt:lpstr>
      <vt:lpstr>КРЕАТИВНОЕ МЫШЛЕНИЕ</vt:lpstr>
      <vt:lpstr>Банк заданий</vt:lpstr>
    </vt:vector>
  </TitlesOfParts>
  <Company>Пичаевская СОШ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качества результатов функциональной грамотности школьников.</dc:title>
  <dc:creator>Учитель</dc:creator>
  <cp:lastModifiedBy>HP</cp:lastModifiedBy>
  <cp:revision>14</cp:revision>
  <dcterms:created xsi:type="dcterms:W3CDTF">2021-01-08T09:59:37Z</dcterms:created>
  <dcterms:modified xsi:type="dcterms:W3CDTF">2021-12-01T09:19:16Z</dcterms:modified>
</cp:coreProperties>
</file>