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2" r:id="rId2"/>
    <p:sldId id="281" r:id="rId3"/>
    <p:sldId id="258" r:id="rId4"/>
    <p:sldId id="267" r:id="rId5"/>
    <p:sldId id="265" r:id="rId6"/>
    <p:sldId id="261" r:id="rId7"/>
    <p:sldId id="268" r:id="rId8"/>
    <p:sldId id="259" r:id="rId9"/>
    <p:sldId id="262" r:id="rId10"/>
    <p:sldId id="269" r:id="rId11"/>
    <p:sldId id="260" r:id="rId12"/>
    <p:sldId id="283" r:id="rId13"/>
    <p:sldId id="270" r:id="rId14"/>
    <p:sldId id="273" r:id="rId15"/>
    <p:sldId id="278" r:id="rId16"/>
    <p:sldId id="279" r:id="rId17"/>
    <p:sldId id="275" r:id="rId18"/>
    <p:sldId id="284" r:id="rId19"/>
    <p:sldId id="285" r:id="rId20"/>
    <p:sldId id="282" r:id="rId21"/>
    <p:sldId id="28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A"/>
    <a:srgbClr val="CC66FF"/>
    <a:srgbClr val="9B7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-552" y="-17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9922E-96AF-48A7-BD78-69E91FB2D659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B34F-79E7-427C-AE5B-F776D978E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11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9922E-96AF-48A7-BD78-69E91FB2D659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B34F-79E7-427C-AE5B-F776D978E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72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9922E-96AF-48A7-BD78-69E91FB2D659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B34F-79E7-427C-AE5B-F776D978E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3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9922E-96AF-48A7-BD78-69E91FB2D659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B34F-79E7-427C-AE5B-F776D978E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118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9922E-96AF-48A7-BD78-69E91FB2D659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B34F-79E7-427C-AE5B-F776D978E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278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9922E-96AF-48A7-BD78-69E91FB2D659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B34F-79E7-427C-AE5B-F776D978E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621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9922E-96AF-48A7-BD78-69E91FB2D659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B34F-79E7-427C-AE5B-F776D978E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724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9922E-96AF-48A7-BD78-69E91FB2D659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B34F-79E7-427C-AE5B-F776D978E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1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9922E-96AF-48A7-BD78-69E91FB2D659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B34F-79E7-427C-AE5B-F776D978E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018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9922E-96AF-48A7-BD78-69E91FB2D659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B34F-79E7-427C-AE5B-F776D978E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148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9922E-96AF-48A7-BD78-69E91FB2D659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7B34F-79E7-427C-AE5B-F776D978E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9680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9922E-96AF-48A7-BD78-69E91FB2D659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B34F-79E7-427C-AE5B-F776D978E0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1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C:\Users\user\Desktop\2eae58a3-30ae-4f67-bc52-da2926de05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61"/>
          <a:stretch/>
        </p:blipFill>
        <p:spPr bwMode="auto">
          <a:xfrm>
            <a:off x="-1" y="0"/>
            <a:ext cx="12191999" cy="540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4666937"/>
            <a:ext cx="12191998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Arial Black" pitchFamily="34" charset="0"/>
              </a:rPr>
              <a:t>ПЕТРОВСКИЙ УРОК</a:t>
            </a: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Arial Black" pitchFamily="34" charset="0"/>
              </a:rPr>
              <a:t>Познавательная </a:t>
            </a:r>
            <a:r>
              <a:rPr lang="ru-RU" sz="3600" b="1" dirty="0">
                <a:solidFill>
                  <a:srgbClr val="0070C0"/>
                </a:solidFill>
                <a:latin typeface="Arial Black" pitchFamily="34" charset="0"/>
              </a:rPr>
              <a:t>игра </a:t>
            </a:r>
            <a:endParaRPr lang="ru-RU" sz="3600" b="1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0070C0"/>
                </a:solidFill>
                <a:latin typeface="Arial Black" pitchFamily="34" charset="0"/>
              </a:rPr>
              <a:t>«</a:t>
            </a:r>
            <a:r>
              <a:rPr lang="ru-RU" sz="3600" b="1" dirty="0">
                <a:solidFill>
                  <a:srgbClr val="0070C0"/>
                </a:solidFill>
                <a:latin typeface="Arial Black" pitchFamily="34" charset="0"/>
              </a:rPr>
              <a:t>В гости к Петру</a:t>
            </a:r>
            <a:r>
              <a:rPr lang="ru-RU" sz="3600" b="1" dirty="0" smtClean="0">
                <a:solidFill>
                  <a:srgbClr val="0070C0"/>
                </a:solidFill>
                <a:latin typeface="Arial Black" pitchFamily="34" charset="0"/>
              </a:rPr>
              <a:t>!»</a:t>
            </a:r>
          </a:p>
          <a:p>
            <a:pPr algn="ctr"/>
            <a:endParaRPr lang="ru-RU" sz="100" b="1" dirty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 Black" pitchFamily="34" charset="0"/>
              </a:rPr>
              <a:t>для </a:t>
            </a:r>
            <a:r>
              <a:rPr lang="ru-RU" sz="2800" b="1" dirty="0">
                <a:solidFill>
                  <a:srgbClr val="0070C0"/>
                </a:solidFill>
                <a:latin typeface="Arial Black" pitchFamily="34" charset="0"/>
              </a:rPr>
              <a:t>младших </a:t>
            </a:r>
            <a:r>
              <a:rPr lang="ru-RU" sz="2800" b="1" dirty="0" smtClean="0">
                <a:solidFill>
                  <a:srgbClr val="0070C0"/>
                </a:solidFill>
                <a:latin typeface="Arial Black" pitchFamily="34" charset="0"/>
              </a:rPr>
              <a:t>школьников (1-4 класс)</a:t>
            </a:r>
            <a:endParaRPr lang="ru-RU" sz="2800" dirty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  <a:p>
            <a:endParaRPr lang="ru-RU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2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" y="83127"/>
            <a:ext cx="1983180" cy="1903852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2900080" y="272466"/>
            <a:ext cx="8250850" cy="1235701"/>
          </a:xfrm>
          <a:prstGeom prst="wedgeRectCallout">
            <a:avLst>
              <a:gd name="adj1" fmla="val -69715"/>
              <a:gd name="adj2" fmla="val 2620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Третья станция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092" y="1754231"/>
            <a:ext cx="5538826" cy="47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2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" y="83127"/>
            <a:ext cx="1983180" cy="1903852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2446317" y="259079"/>
            <a:ext cx="9517083" cy="2329741"/>
          </a:xfrm>
          <a:prstGeom prst="wedgeRectCallout">
            <a:avLst>
              <a:gd name="adj1" fmla="val -62980"/>
              <a:gd name="adj2" fmla="val -11431"/>
            </a:avLst>
          </a:prstGeom>
          <a:gradFill>
            <a:gsLst>
              <a:gs pos="0">
                <a:srgbClr val="FF0000"/>
              </a:gs>
              <a:gs pos="100000">
                <a:schemeClr val="accent2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9000">
                <a:srgbClr val="002060"/>
              </a:gs>
              <a:gs pos="100000">
                <a:schemeClr val="accent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omic Sans MS" panose="030F0702030302020204" pitchFamily="66" charset="0"/>
              </a:rPr>
              <a:t>Во время Великого  посольства в 1697-1698 годах царь Пётр учился не только корабельному делу. Он посещал кабинеты «</a:t>
            </a:r>
            <a:r>
              <a:rPr lang="ru-RU" sz="2000" dirty="0" err="1">
                <a:latin typeface="Comic Sans MS" panose="030F0702030302020204" pitchFamily="66" charset="0"/>
              </a:rPr>
              <a:t>кунштов</a:t>
            </a:r>
            <a:r>
              <a:rPr lang="ru-RU" sz="2000" dirty="0">
                <a:latin typeface="Comic Sans MS" panose="030F0702030302020204" pitchFamily="66" charset="0"/>
              </a:rPr>
              <a:t>», то есть редкостей. Пётр закупал книги, оружие, природные диковинки, которые легли в основу «государева кабинета» - Кунсткамеры – «кабинета редкостей». Это первый российский музей, он находится в Санкт-Петербурге на Васильевском острове. 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t="10322" r="1496" b="5654"/>
          <a:stretch/>
        </p:blipFill>
        <p:spPr>
          <a:xfrm>
            <a:off x="3384468" y="3026216"/>
            <a:ext cx="5735782" cy="36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3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6526" t="3464" r="5282" b="16800"/>
          <a:stretch/>
        </p:blipFill>
        <p:spPr>
          <a:xfrm>
            <a:off x="353182" y="967984"/>
            <a:ext cx="3477022" cy="4589668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5476286" y="833375"/>
            <a:ext cx="5995277" cy="5537326"/>
          </a:xfrm>
          <a:prstGeom prst="wedgeRoundRectCallout">
            <a:avLst>
              <a:gd name="adj1" fmla="val -93601"/>
              <a:gd name="adj2" fmla="val -18405"/>
              <a:gd name="adj3" fmla="val 16667"/>
            </a:avLst>
          </a:prstGeom>
          <a:gradFill>
            <a:gsLst>
              <a:gs pos="69375">
                <a:srgbClr val="002060"/>
              </a:gs>
              <a:gs pos="59750">
                <a:srgbClr val="BC7C7C"/>
              </a:gs>
              <a:gs pos="40500">
                <a:srgbClr val="D25353"/>
              </a:gs>
              <a:gs pos="2000">
                <a:srgbClr val="FF000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omic Sans MS" panose="030F0702030302020204" pitchFamily="66" charset="0"/>
              </a:rPr>
              <a:t>Я голландский аптекарь Альберт </a:t>
            </a:r>
            <a:r>
              <a:rPr lang="ru-RU" sz="2000" dirty="0" err="1">
                <a:latin typeface="Comic Sans MS" panose="030F0702030302020204" pitchFamily="66" charset="0"/>
              </a:rPr>
              <a:t>Себа</a:t>
            </a:r>
            <a:r>
              <a:rPr lang="ru-RU" sz="2000" dirty="0">
                <a:latin typeface="Comic Sans MS" panose="030F0702030302020204" pitchFamily="66" charset="0"/>
              </a:rPr>
              <a:t>. Мой музей редкостей царь Пётр Алексеевич выкупил практически полностью.</a:t>
            </a:r>
          </a:p>
          <a:p>
            <a:pPr algn="ctr"/>
            <a:endParaRPr lang="ru-RU" sz="2000" dirty="0">
              <a:latin typeface="Comic Sans MS" panose="030F0702030302020204" pitchFamily="66" charset="0"/>
            </a:endParaRPr>
          </a:p>
          <a:p>
            <a:pPr algn="ctr"/>
            <a:r>
              <a:rPr lang="ru-RU" sz="2000" dirty="0">
                <a:latin typeface="Comic Sans MS" panose="030F0702030302020204" pitchFamily="66" charset="0"/>
              </a:rPr>
              <a:t>А у вас в 21 веке есть «редкости» и «чудеса»? Что бы вы предложили царю в его Кунсткамеру?</a:t>
            </a:r>
          </a:p>
          <a:p>
            <a:pPr algn="ctr"/>
            <a:endParaRPr lang="ru-RU" sz="2000" dirty="0">
              <a:latin typeface="Comic Sans MS" panose="030F0702030302020204" pitchFamily="66" charset="0"/>
            </a:endParaRPr>
          </a:p>
          <a:p>
            <a:pPr algn="ctr"/>
            <a:r>
              <a:rPr lang="ru-RU" sz="2000" dirty="0">
                <a:latin typeface="Comic Sans MS" panose="030F0702030302020204" pitchFamily="66" charset="0"/>
              </a:rPr>
              <a:t>Выберите один предмет, который характеризует вашу эпоху и является уникальным,  представьте его другим командам. Начните свое выступление словами: «Мы хотели бы передать в Кунсткамеру……, потому что……»</a:t>
            </a:r>
          </a:p>
        </p:txBody>
      </p:sp>
    </p:spTree>
    <p:extLst>
      <p:ext uri="{BB962C8B-B14F-4D97-AF65-F5344CB8AC3E}">
        <p14:creationId xmlns:p14="http://schemas.microsoft.com/office/powerpoint/2010/main" val="392509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80" y="1965789"/>
            <a:ext cx="4762500" cy="4572000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4096986" y="742352"/>
            <a:ext cx="7754587" cy="4418545"/>
          </a:xfrm>
          <a:prstGeom prst="wedgeEllipseCallout">
            <a:avLst>
              <a:gd name="adj1" fmla="val -67694"/>
              <a:gd name="adj2" fmla="val 40999"/>
            </a:avLst>
          </a:prstGeom>
          <a:gradFill>
            <a:gsLst>
              <a:gs pos="6700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Да, удивительный музей создал Пётр</a:t>
            </a:r>
            <a:r>
              <a:rPr lang="en-US" sz="2400" dirty="0"/>
              <a:t> I</a:t>
            </a:r>
            <a:r>
              <a:rPr lang="ru-RU" sz="2400" dirty="0"/>
              <a:t>! Спасибо вам, ребята, что пополнили его экспонатами 21 века. А мы продолжаем наш путь.</a:t>
            </a:r>
          </a:p>
        </p:txBody>
      </p:sp>
    </p:spTree>
    <p:extLst>
      <p:ext uri="{BB962C8B-B14F-4D97-AF65-F5344CB8AC3E}">
        <p14:creationId xmlns:p14="http://schemas.microsoft.com/office/powerpoint/2010/main" val="6552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" y="83127"/>
            <a:ext cx="1983180" cy="1903852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2900080" y="272466"/>
            <a:ext cx="8250850" cy="1235701"/>
          </a:xfrm>
          <a:prstGeom prst="wedgeRectCallout">
            <a:avLst>
              <a:gd name="adj1" fmla="val -69715"/>
              <a:gd name="adj2" fmla="val 2620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Четвёртая станция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115" y="1788592"/>
            <a:ext cx="5367647" cy="45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" y="83127"/>
            <a:ext cx="1983180" cy="1903852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015922"/>
              </p:ext>
            </p:extLst>
          </p:nvPr>
        </p:nvGraphicFramePr>
        <p:xfrm>
          <a:off x="95002" y="2683826"/>
          <a:ext cx="5841340" cy="4001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2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82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82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682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826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7670">
                <a:tc>
                  <a:txBody>
                    <a:bodyPr/>
                    <a:lstStyle/>
                    <a:p>
                      <a:r>
                        <a:rPr lang="ru-RU" b="1" i="1" dirty="0">
                          <a:solidFill>
                            <a:srgbClr val="FF0000"/>
                          </a:solidFill>
                        </a:rPr>
                        <a:t>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>
                          <a:solidFill>
                            <a:schemeClr val="tx1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>
                          <a:solidFill>
                            <a:srgbClr val="FF0000"/>
                          </a:solidFill>
                        </a:rPr>
                        <a:t>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>
                          <a:solidFill>
                            <a:srgbClr val="FF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>
                          <a:solidFill>
                            <a:srgbClr val="FF0000"/>
                          </a:solidFill>
                        </a:rPr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7670">
                <a:tc>
                  <a:txBody>
                    <a:bodyPr/>
                    <a:lstStyle/>
                    <a:p>
                      <a:r>
                        <a:rPr lang="ru-RU" b="1" i="1" dirty="0">
                          <a:solidFill>
                            <a:srgbClr val="FF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7670">
                <a:tc>
                  <a:txBody>
                    <a:bodyPr/>
                    <a:lstStyle/>
                    <a:p>
                      <a:r>
                        <a:rPr lang="ru-RU" b="1" i="1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7670">
                <a:tc>
                  <a:txBody>
                    <a:bodyPr/>
                    <a:lstStyle/>
                    <a:p>
                      <a:r>
                        <a:rPr lang="ru-RU" b="1" i="1" dirty="0">
                          <a:solidFill>
                            <a:srgbClr val="FF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7670">
                <a:tc>
                  <a:txBody>
                    <a:bodyPr/>
                    <a:lstStyle/>
                    <a:p>
                      <a:r>
                        <a:rPr lang="ru-RU" b="1" i="1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1730">
                <a:tc>
                  <a:txBody>
                    <a:bodyPr/>
                    <a:lstStyle/>
                    <a:p>
                      <a:r>
                        <a:rPr lang="ru-RU" b="1" i="1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7670">
                <a:tc>
                  <a:txBody>
                    <a:bodyPr/>
                    <a:lstStyle/>
                    <a:p>
                      <a:r>
                        <a:rPr lang="ru-RU" b="1" i="1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4232">
                <a:tc>
                  <a:txBody>
                    <a:bodyPr/>
                    <a:lstStyle/>
                    <a:p>
                      <a:r>
                        <a:rPr lang="ru-RU" b="1" i="1" dirty="0">
                          <a:solidFill>
                            <a:srgbClr val="FF0000"/>
                          </a:solidFill>
                        </a:rPr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b="1" i="1" dirty="0"/>
                        <a:t>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57" y="3230089"/>
            <a:ext cx="4965351" cy="3142136"/>
          </a:xfrm>
          <a:prstGeom prst="rect">
            <a:avLst/>
          </a:prstGeom>
        </p:spPr>
      </p:pic>
      <p:sp>
        <p:nvSpPr>
          <p:cNvPr id="10" name="Овальная выноска 9"/>
          <p:cNvSpPr/>
          <p:nvPr/>
        </p:nvSpPr>
        <p:spPr>
          <a:xfrm>
            <a:off x="2344882" y="1"/>
            <a:ext cx="9847118" cy="2838449"/>
          </a:xfrm>
          <a:prstGeom prst="wedgeEllipseCallout">
            <a:avLst>
              <a:gd name="adj1" fmla="val -58088"/>
              <a:gd name="adj2" fmla="val -25396"/>
            </a:avLst>
          </a:prstGeom>
          <a:gradFill>
            <a:gsLst>
              <a:gs pos="6700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С 1700 года Россия вела войну со Швецией. Много славных побед мы совершили с Петром Алексеевичем: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Нотебург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и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Ниеншанц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, Лесная и Полтава!  Затем последовали морские «виктории» Гангут и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Гренгам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. 30 августа 1721 года Швеция согласилась подписать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Ништадтский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мирный договор. Поставленная Петром задача – выход к Балтийскому морю была решена. В состав России вошли Выборг и Нарва,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Ревель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и Рига, на берегах Невы был основан Санкт-Петербург. В </a:t>
            </a:r>
            <a:r>
              <a:rPr lang="ru-RU" sz="16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филворде</a:t>
            </a:r>
            <a:r>
              <a:rPr lang="ru-RU" sz="1600" dirty="0">
                <a:solidFill>
                  <a:schemeClr val="bg1"/>
                </a:solidFill>
                <a:latin typeface="Comic Sans MS" panose="030F0702030302020204" pitchFamily="66" charset="0"/>
              </a:rPr>
              <a:t> зашифрованы 7 слов по военной теме, найдите их. Первые буквы слов красного цвета!</a:t>
            </a:r>
          </a:p>
        </p:txBody>
      </p:sp>
    </p:spTree>
    <p:extLst>
      <p:ext uri="{BB962C8B-B14F-4D97-AF65-F5344CB8AC3E}">
        <p14:creationId xmlns:p14="http://schemas.microsoft.com/office/powerpoint/2010/main" val="23139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80" y="1965789"/>
            <a:ext cx="4762500" cy="4572000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4096986" y="742352"/>
            <a:ext cx="7754587" cy="4418545"/>
          </a:xfrm>
          <a:prstGeom prst="wedgeEllipseCallout">
            <a:avLst>
              <a:gd name="adj1" fmla="val -67694"/>
              <a:gd name="adj2" fmla="val 40999"/>
            </a:avLst>
          </a:prstGeom>
          <a:gradFill>
            <a:gsLst>
              <a:gs pos="61000">
                <a:schemeClr val="accent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Рядом с номером станции напишите семь слов, которые вы обнаружили в </a:t>
            </a:r>
            <a:r>
              <a:rPr lang="ru-RU" sz="2400" dirty="0" err="1">
                <a:latin typeface="Comic Sans MS" panose="030F0702030302020204" pitchFamily="66" charset="0"/>
              </a:rPr>
              <a:t>филворде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14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47" y="1407371"/>
            <a:ext cx="3865514" cy="3710894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4738255" y="112337"/>
            <a:ext cx="7362701" cy="4407652"/>
          </a:xfrm>
          <a:prstGeom prst="wedgeEllipseCallout">
            <a:avLst>
              <a:gd name="adj1" fmla="val -82897"/>
              <a:gd name="adj2" fmla="val 26916"/>
            </a:avLst>
          </a:prstGeom>
          <a:gradFill>
            <a:gsLst>
              <a:gs pos="100000">
                <a:srgbClr val="002060"/>
              </a:gs>
              <a:gs pos="22000">
                <a:srgbClr val="FF0000"/>
              </a:gs>
              <a:gs pos="100000">
                <a:schemeClr val="accent2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Дорогие гости, а вот и дворец!  Побегу за Петром Алексеевичем. А вы пока подождите здесь, да приготовьтесь к празднику: наденьте парики, вспомните танцы заморские и правила игры в шахматы, которые так любит царь. И листы путевые не забудьте!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299" y="4612064"/>
            <a:ext cx="3734568" cy="209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7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вальная выноска 4"/>
          <p:cNvSpPr/>
          <p:nvPr/>
        </p:nvSpPr>
        <p:spPr>
          <a:xfrm>
            <a:off x="5248893" y="617038"/>
            <a:ext cx="6578930" cy="4477476"/>
          </a:xfrm>
          <a:prstGeom prst="wedgeEllipseCallout">
            <a:avLst>
              <a:gd name="adj1" fmla="val -78069"/>
              <a:gd name="adj2" fmla="val 12915"/>
            </a:avLst>
          </a:prstGeom>
          <a:gradFill>
            <a:gsLst>
              <a:gs pos="100000">
                <a:srgbClr val="002060"/>
              </a:gs>
              <a:gs pos="22000">
                <a:srgbClr val="FF0000"/>
              </a:gs>
              <a:gs pos="100000">
                <a:schemeClr val="accent2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Очень рад видеть вас ребята! Подарки ваши для Кунсткамеры уже получил, спасибо! Теперь готов побеседовать с вами, глянуть ваши путевые листы и ответы правильные озвучить!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28" y="1305313"/>
            <a:ext cx="3090940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70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вальная выноска 4"/>
          <p:cNvSpPr/>
          <p:nvPr/>
        </p:nvSpPr>
        <p:spPr>
          <a:xfrm>
            <a:off x="5248893" y="617038"/>
            <a:ext cx="6578930" cy="4976240"/>
          </a:xfrm>
          <a:prstGeom prst="wedgeEllipseCallout">
            <a:avLst>
              <a:gd name="adj1" fmla="val -76805"/>
              <a:gd name="adj2" fmla="val -926"/>
            </a:avLst>
          </a:prstGeom>
          <a:gradFill>
            <a:gsLst>
              <a:gs pos="100000">
                <a:srgbClr val="002060"/>
              </a:gs>
              <a:gs pos="22000">
                <a:srgbClr val="FF0000"/>
              </a:gs>
              <a:gs pos="100000">
                <a:schemeClr val="accent2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Станция первая: дедушка русского флота</a:t>
            </a:r>
          </a:p>
          <a:p>
            <a:pPr algn="ctr"/>
            <a:endParaRPr lang="ru-RU" sz="2400" dirty="0"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latin typeface="Comic Sans MS" panose="030F0702030302020204" pitchFamily="66" charset="0"/>
              </a:rPr>
              <a:t>Станция вторая: ведомости, букварь, арифметика, типография</a:t>
            </a:r>
          </a:p>
          <a:p>
            <a:pPr algn="ctr"/>
            <a:endParaRPr lang="ru-RU" sz="2400" dirty="0"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latin typeface="Comic Sans MS" panose="030F0702030302020204" pitchFamily="66" charset="0"/>
              </a:rPr>
              <a:t>Станция четвертая: ура, крепость, медаль, пушка, полк, шпага, кавалерия.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28" y="1305313"/>
            <a:ext cx="3090940" cy="417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6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29" y="1603974"/>
            <a:ext cx="4762500" cy="4572000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4156362" y="474591"/>
            <a:ext cx="7754587" cy="4418545"/>
          </a:xfrm>
          <a:prstGeom prst="wedgeEllipseCallout">
            <a:avLst>
              <a:gd name="adj1" fmla="val -67694"/>
              <a:gd name="adj2" fmla="val 40999"/>
            </a:avLst>
          </a:prstGeom>
          <a:gradFill flip="none" rotWithShape="1">
            <a:gsLst>
              <a:gs pos="24000">
                <a:srgbClr val="FF0000">
                  <a:lumMod val="78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59000">
                <a:srgbClr val="00206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Дорогие друзья, позвольте представиться, я – Александр Данилович Меншиков, друг и сподвижник царя Петра </a:t>
            </a:r>
            <a:r>
              <a:rPr lang="en-US" sz="2400" dirty="0">
                <a:latin typeface="Comic Sans MS" panose="030F0702030302020204" pitchFamily="66" charset="0"/>
              </a:rPr>
              <a:t>I</a:t>
            </a:r>
            <a:r>
              <a:rPr lang="ru-RU" sz="2400" dirty="0">
                <a:latin typeface="Comic Sans MS" panose="030F0702030302020204" pitchFamily="66" charset="0"/>
              </a:rPr>
              <a:t>, который приглашает вас в гости на свой день рождения. Отмечать будем в </a:t>
            </a:r>
          </a:p>
          <a:p>
            <a:pPr algn="ctr"/>
            <a:r>
              <a:rPr lang="ru-RU" sz="2400" dirty="0">
                <a:latin typeface="Comic Sans MS" panose="030F0702030302020204" pitchFamily="66" charset="0"/>
              </a:rPr>
              <a:t>Санкт-Петербурге, городе, основанном Петром в 1703 году. Место тоже определено – у меня в </a:t>
            </a:r>
            <a:r>
              <a:rPr lang="ru-RU" sz="2400" dirty="0" err="1">
                <a:latin typeface="Comic Sans MS" panose="030F0702030302020204" pitchFamily="66" charset="0"/>
              </a:rPr>
              <a:t>Меншиковском</a:t>
            </a:r>
            <a:r>
              <a:rPr lang="ru-RU" sz="2400" dirty="0">
                <a:latin typeface="Comic Sans MS" panose="030F0702030302020204" pitchFamily="66" charset="0"/>
              </a:rPr>
              <a:t> дворце.  </a:t>
            </a:r>
          </a:p>
        </p:txBody>
      </p:sp>
    </p:spTree>
    <p:extLst>
      <p:ext uri="{BB962C8B-B14F-4D97-AF65-F5344CB8AC3E}">
        <p14:creationId xmlns:p14="http://schemas.microsoft.com/office/powerpoint/2010/main" val="358007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вальная выноска 4"/>
          <p:cNvSpPr/>
          <p:nvPr/>
        </p:nvSpPr>
        <p:spPr>
          <a:xfrm>
            <a:off x="4915791" y="132054"/>
            <a:ext cx="7185165" cy="5805608"/>
          </a:xfrm>
          <a:prstGeom prst="wedgeEllipseCallout">
            <a:avLst>
              <a:gd name="adj1" fmla="val -70027"/>
              <a:gd name="adj2" fmla="val 25199"/>
            </a:avLst>
          </a:prstGeom>
          <a:gradFill>
            <a:gsLst>
              <a:gs pos="100000">
                <a:srgbClr val="002060"/>
              </a:gs>
              <a:gs pos="22000">
                <a:srgbClr val="FF0000"/>
              </a:gs>
              <a:gs pos="100000">
                <a:schemeClr val="accent2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Благодарен, что потомки помнят меня. За тягу к знаниям вручаю каждому экипажу грамоту почётную об участии в игре. </a:t>
            </a:r>
          </a:p>
          <a:p>
            <a:pPr algn="ctr"/>
            <a:endParaRPr lang="ru-RU" sz="2400" dirty="0">
              <a:latin typeface="Comic Sans MS" panose="030F0702030302020204" pitchFamily="66" charset="0"/>
            </a:endParaRPr>
          </a:p>
          <a:p>
            <a:pPr algn="ctr"/>
            <a:r>
              <a:rPr lang="ru-RU" sz="2400" dirty="0">
                <a:latin typeface="Comic Sans MS" panose="030F0702030302020204" pitchFamily="66" charset="0"/>
              </a:rPr>
              <a:t>Растите достойными гражданами России, учитесь и дерзайте. Пусть трудами вашими, как и моими, увенчается Отечество наше богатством и славой!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05" y="2038015"/>
            <a:ext cx="3085605" cy="41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756691"/>
            <a:ext cx="7042069" cy="51987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14162" y="1395496"/>
            <a:ext cx="459179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589A"/>
                </a:solidFill>
                <a:latin typeface="Comic Sans MS" panose="030F0702030302020204" pitchFamily="66" charset="0"/>
              </a:rPr>
              <a:t>В оформлении презентации использованы материалы:</a:t>
            </a:r>
          </a:p>
          <a:p>
            <a:pPr algn="ctr"/>
            <a:endParaRPr lang="ru-RU" sz="2400" dirty="0">
              <a:solidFill>
                <a:srgbClr val="00589A"/>
              </a:solidFill>
              <a:latin typeface="Comic Sans MS" panose="030F0702030302020204" pitchFamily="66" charset="0"/>
            </a:endParaRPr>
          </a:p>
          <a:p>
            <a:pPr algn="ctr"/>
            <a:endParaRPr lang="ru-RU" sz="2400" dirty="0">
              <a:solidFill>
                <a:srgbClr val="00589A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rgbClr val="00589A"/>
                </a:solidFill>
                <a:latin typeface="Comic Sans MS" panose="030F0702030302020204" pitchFamily="66" charset="0"/>
              </a:rPr>
              <a:t>Суслова Е. Мы живем в эпоху Петра I: энциклопедия для детей. -2-е изд. - М.: Пешком в историю,2016. -80 с., ил. – (Россия при Петре I).</a:t>
            </a:r>
          </a:p>
          <a:p>
            <a:endParaRPr lang="ru-RU" dirty="0">
              <a:solidFill>
                <a:srgbClr val="00589A"/>
              </a:solidFill>
            </a:endParaRPr>
          </a:p>
          <a:p>
            <a:endParaRPr lang="ru-RU" dirty="0">
              <a:solidFill>
                <a:srgbClr val="0058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" y="83127"/>
            <a:ext cx="1983180" cy="1903852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2907925" y="384170"/>
            <a:ext cx="8856492" cy="2099147"/>
          </a:xfrm>
          <a:prstGeom prst="wedgeRectCallout">
            <a:avLst>
              <a:gd name="adj1" fmla="val -68508"/>
              <a:gd name="adj2" fmla="val 4101"/>
            </a:avLst>
          </a:prstGeom>
          <a:gradFill>
            <a:gsLst>
              <a:gs pos="59750">
                <a:srgbClr val="002060"/>
              </a:gs>
              <a:gs pos="40500">
                <a:srgbClr val="D25353"/>
              </a:gs>
              <a:gs pos="2000">
                <a:srgbClr val="FF0000"/>
              </a:gs>
              <a:gs pos="100000">
                <a:schemeClr val="accent1">
                  <a:lumMod val="45000"/>
                  <a:lumOff val="55000"/>
                </a:schemeClr>
              </a:gs>
              <a:gs pos="79000">
                <a:schemeClr val="accent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latin typeface="Comic Sans MS" panose="030F0702030302020204" pitchFamily="66" charset="0"/>
              </a:rPr>
              <a:t>Царь и о транспорте позаботился!  Приготовил для вас, ребята, кареты. Лошадей по пути будем менять на почтовых станциях. Устраивайтесь поудобнее,  возьмите путевые листы и будем  вспоминать с вами  славные дела царя нашего, которые  помогут вам выбрать для него подарок. Поторапливайтесь, впереди первая станция.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72" y="2821331"/>
            <a:ext cx="4114467" cy="25709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637" y="2824513"/>
            <a:ext cx="4113780" cy="25678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0132" y="4054362"/>
            <a:ext cx="4151736" cy="25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2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" y="83127"/>
            <a:ext cx="1983180" cy="1903852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2900080" y="272466"/>
            <a:ext cx="8250850" cy="1235701"/>
          </a:xfrm>
          <a:prstGeom prst="wedgeRectCallout">
            <a:avLst>
              <a:gd name="adj1" fmla="val -69715"/>
              <a:gd name="adj2" fmla="val 2620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Первая станция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257" y="1757550"/>
            <a:ext cx="6018496" cy="483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5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" y="83127"/>
            <a:ext cx="1983180" cy="1903852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2595280" y="196747"/>
            <a:ext cx="6662786" cy="3579606"/>
          </a:xfrm>
          <a:prstGeom prst="wedgeRectCallout">
            <a:avLst>
              <a:gd name="adj1" fmla="val -70300"/>
              <a:gd name="adj2" fmla="val -20443"/>
            </a:avLst>
          </a:prstGeom>
          <a:gradFill>
            <a:gsLst>
              <a:gs pos="57000">
                <a:srgbClr val="002060"/>
              </a:gs>
              <a:gs pos="28000">
                <a:srgbClr val="FF0000"/>
              </a:gs>
              <a:gs pos="100000">
                <a:schemeClr val="accent1">
                  <a:lumMod val="45000"/>
                  <a:lumOff val="55000"/>
                </a:schemeClr>
              </a:gs>
              <a:gs pos="86000">
                <a:schemeClr val="accent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omic Sans MS" panose="030F0702030302020204" pitchFamily="66" charset="0"/>
              </a:rPr>
              <a:t>В селе Измайловском молодой царь Пётр нашёл небольшое парусное судно – английский ботик, подаренное когда-то его отцу Алексею Михайловичу. Маленький кораблик починили, и Пётр стал учиться ходить под парусами. С этого ботика началась любовь Петра к морю. Впоследствии Пётр обучился корабельному делу в Голландии и лично участвовал в строительстве кораблей. В 1696 году был основан российский флот, а свой первый ботик Пётр особенно любил  и нежно называл его…. Это вам и предстоит угадать, внимательно рассмотрев таблицу.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557406"/>
              </p:ext>
            </p:extLst>
          </p:nvPr>
        </p:nvGraphicFramePr>
        <p:xfrm>
          <a:off x="178126" y="3921232"/>
          <a:ext cx="11661572" cy="2771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0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97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970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70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9704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970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704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9704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9704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9704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89704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897044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89704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</a:tblGrid>
              <a:tr h="923899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Д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Е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Д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Ф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У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Ф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Ш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К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Ф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3899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Р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У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>
                          <a:solidFill>
                            <a:srgbClr val="FF0000"/>
                          </a:solidFill>
                        </a:rPr>
                        <a:t>Ф</a:t>
                      </a:r>
                      <a:endParaRPr lang="ru-RU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С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С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К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Ф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О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Г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О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3899"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Ф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Ф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Л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Ф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О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Ф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Т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rgbClr val="FF0000"/>
                          </a:solidFill>
                        </a:rPr>
                        <a:t>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dirty="0">
                          <a:solidFill>
                            <a:schemeClr val="bg1"/>
                          </a:solidFill>
                        </a:rPr>
                        <a:t>А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5452" y="1615044"/>
            <a:ext cx="2545095" cy="189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29" y="1603974"/>
            <a:ext cx="4762500" cy="4572000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4156362" y="474591"/>
            <a:ext cx="7754587" cy="4418545"/>
          </a:xfrm>
          <a:prstGeom prst="wedgeEllipseCallout">
            <a:avLst>
              <a:gd name="adj1" fmla="val -67694"/>
              <a:gd name="adj2" fmla="val 40999"/>
            </a:avLst>
          </a:prstGeom>
          <a:gradFill>
            <a:gsLst>
              <a:gs pos="81000">
                <a:srgbClr val="002060"/>
              </a:gs>
              <a:gs pos="35000">
                <a:srgbClr val="FF000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Запишите ответ вашего экипажа на путевом листе под номером станции и дальше в путь!</a:t>
            </a:r>
          </a:p>
        </p:txBody>
      </p:sp>
    </p:spTree>
    <p:extLst>
      <p:ext uri="{BB962C8B-B14F-4D97-AF65-F5344CB8AC3E}">
        <p14:creationId xmlns:p14="http://schemas.microsoft.com/office/powerpoint/2010/main" val="280536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" y="83127"/>
            <a:ext cx="1983180" cy="1903852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2900080" y="272466"/>
            <a:ext cx="8250850" cy="1235701"/>
          </a:xfrm>
          <a:prstGeom prst="wedgeRectCallout">
            <a:avLst>
              <a:gd name="adj1" fmla="val -69715"/>
              <a:gd name="adj2" fmla="val 2620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Вторая станция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180" y="1625385"/>
            <a:ext cx="5803032" cy="4916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8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2" y="83127"/>
            <a:ext cx="1983180" cy="1903852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2446318" y="193721"/>
            <a:ext cx="9655890" cy="2122441"/>
          </a:xfrm>
          <a:prstGeom prst="wedgeRectCallout">
            <a:avLst>
              <a:gd name="adj1" fmla="val -64436"/>
              <a:gd name="adj2" fmla="val 16525"/>
            </a:avLst>
          </a:prstGeom>
          <a:gradFill>
            <a:gsLst>
              <a:gs pos="100000">
                <a:srgbClr val="002060"/>
              </a:gs>
              <a:gs pos="24000">
                <a:srgbClr val="FF0000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3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Comic Sans MS" panose="030F0702030302020204" pitchFamily="66" charset="0"/>
              </a:rPr>
              <a:t>До 1708 года книги печатали красивыми, но сложными церковнославянскими буквами, а царь Пётр ввёл гражданский шрифт – удобный и простой в написании букв. При Петре стали выходить научные книги по географии, астрономии, истории. У меня с собой статья про печатное дело есть, которое Пётр </a:t>
            </a:r>
            <a:r>
              <a:rPr lang="en-US" sz="2000" dirty="0">
                <a:latin typeface="Comic Sans MS" panose="030F0702030302020204" pitchFamily="66" charset="0"/>
              </a:rPr>
              <a:t>I </a:t>
            </a:r>
            <a:r>
              <a:rPr lang="ru-RU" sz="2000" dirty="0">
                <a:latin typeface="Comic Sans MS" panose="030F0702030302020204" pitchFamily="66" charset="0"/>
              </a:rPr>
              <a:t>считал важным для развития образования.  Ох, я растяпа! Под дождём намочил газету, некоторые слова практически стёрлись. Помогите их восстановить. </a:t>
            </a:r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243444" y="2137558"/>
            <a:ext cx="11858764" cy="4880759"/>
          </a:xfrm>
          <a:prstGeom prst="horizontalScroll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8000">
                <a:srgbClr val="0070C0"/>
              </a:gs>
              <a:gs pos="100000">
                <a:schemeClr val="accent1">
                  <a:lumMod val="45000"/>
                  <a:lumOff val="55000"/>
                </a:schemeClr>
              </a:gs>
              <a:gs pos="37000">
                <a:schemeClr val="accent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>
                <a:latin typeface="Comic Sans MS" panose="030F0702030302020204" pitchFamily="66" charset="0"/>
              </a:rPr>
              <a:t>Книжное дело в петровское время достигло невиданных высот. В газете «В*Д*М*СТИ» (1) можно прочитать о ходе Северной войны и открытии новых предприятий.  Вышли в свет  школьные учебники: «Б**В*РЬ» (2) Фёдора Поликарпова  и «А*ИФМЕ**КА» (3) Леонтия Магницкого. Чтобы печатать разные книги открываются новые Т*П*ОГРАФ*И (4).</a:t>
            </a:r>
          </a:p>
        </p:txBody>
      </p:sp>
    </p:spTree>
    <p:extLst>
      <p:ext uri="{BB962C8B-B14F-4D97-AF65-F5344CB8AC3E}">
        <p14:creationId xmlns:p14="http://schemas.microsoft.com/office/powerpoint/2010/main" val="75087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80" y="1965789"/>
            <a:ext cx="4762500" cy="4572000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>
            <a:off x="4096986" y="742352"/>
            <a:ext cx="7754587" cy="4418545"/>
          </a:xfrm>
          <a:prstGeom prst="wedgeEllipseCallout">
            <a:avLst>
              <a:gd name="adj1" fmla="val -67694"/>
              <a:gd name="adj2" fmla="val 40999"/>
            </a:avLst>
          </a:prstGeom>
          <a:gradFill>
            <a:gsLst>
              <a:gs pos="100000">
                <a:srgbClr val="002060"/>
              </a:gs>
              <a:gs pos="28000">
                <a:srgbClr val="FF0000"/>
              </a:gs>
              <a:gs pos="100000">
                <a:schemeClr val="accent2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Comic Sans MS" panose="030F0702030302020204" pitchFamily="66" charset="0"/>
              </a:rPr>
              <a:t>Запишите слова, которые вы отгадали под цифрами от 1-4 рядом с номером станции в путевом листе, меняйте лошадей и вперед!</a:t>
            </a:r>
          </a:p>
        </p:txBody>
      </p:sp>
    </p:spTree>
    <p:extLst>
      <p:ext uri="{BB962C8B-B14F-4D97-AF65-F5344CB8AC3E}">
        <p14:creationId xmlns:p14="http://schemas.microsoft.com/office/powerpoint/2010/main" val="108874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825</TotalTime>
  <Words>943</Words>
  <Application>Microsoft Office PowerPoint</Application>
  <PresentationFormat>Произвольный</PresentationFormat>
  <Paragraphs>119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user</cp:lastModifiedBy>
  <cp:revision>82</cp:revision>
  <dcterms:created xsi:type="dcterms:W3CDTF">2022-05-15T07:06:50Z</dcterms:created>
  <dcterms:modified xsi:type="dcterms:W3CDTF">2022-06-06T10:10:08Z</dcterms:modified>
</cp:coreProperties>
</file>