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93" r:id="rId3"/>
    <p:sldId id="294" r:id="rId4"/>
    <p:sldId id="260" r:id="rId5"/>
    <p:sldId id="295" r:id="rId6"/>
    <p:sldId id="261" r:id="rId7"/>
    <p:sldId id="296" r:id="rId8"/>
    <p:sldId id="297" r:id="rId9"/>
    <p:sldId id="262" r:id="rId10"/>
    <p:sldId id="298" r:id="rId11"/>
    <p:sldId id="263" r:id="rId12"/>
    <p:sldId id="299" r:id="rId13"/>
    <p:sldId id="264" r:id="rId14"/>
    <p:sldId id="265" r:id="rId15"/>
    <p:sldId id="266" r:id="rId16"/>
    <p:sldId id="267" r:id="rId17"/>
    <p:sldId id="300" r:id="rId18"/>
    <p:sldId id="301" r:id="rId19"/>
    <p:sldId id="303" r:id="rId20"/>
    <p:sldId id="304" r:id="rId21"/>
    <p:sldId id="306" r:id="rId22"/>
    <p:sldId id="305" r:id="rId23"/>
    <p:sldId id="302" r:id="rId24"/>
    <p:sldId id="307" r:id="rId25"/>
    <p:sldId id="308" r:id="rId26"/>
    <p:sldId id="309" r:id="rId27"/>
    <p:sldId id="310" r:id="rId28"/>
    <p:sldId id="311" r:id="rId29"/>
    <p:sldId id="312" r:id="rId30"/>
    <p:sldId id="28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422" y="-11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=""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6/6/2022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=""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6/6/2022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=""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6/6/2022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7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="" xmlns:a16="http://schemas.microsoft.com/office/drawing/2014/main" id="{8997F1B7-1EE7-4EA5-A5A4-866F9A810C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6/6/2022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44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=""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6/6/2022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1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=""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6/6/2022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5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=""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6/6/2022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3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=""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6/6/2022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1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=""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6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=""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6/6/2022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8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=""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6/6/2022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1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6/6/2022</a:t>
            </a:fld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886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25.xml"/><Relationship Id="rId26" Type="http://schemas.openxmlformats.org/officeDocument/2006/relationships/slide" Target="slide29.xml"/><Relationship Id="rId3" Type="http://schemas.openxmlformats.org/officeDocument/2006/relationships/slide" Target="slide4.xml"/><Relationship Id="rId21" Type="http://schemas.openxmlformats.org/officeDocument/2006/relationships/slide" Target="slide20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24.xml"/><Relationship Id="rId25" Type="http://schemas.openxmlformats.org/officeDocument/2006/relationships/slide" Target="slide22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3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1.xml"/><Relationship Id="rId28" Type="http://schemas.openxmlformats.org/officeDocument/2006/relationships/slide" Target="slide27.xml"/><Relationship Id="rId10" Type="http://schemas.openxmlformats.org/officeDocument/2006/relationships/slide" Target="slide11.xml"/><Relationship Id="rId19" Type="http://schemas.openxmlformats.org/officeDocument/2006/relationships/slide" Target="slide26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19.xml"/><Relationship Id="rId27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pbcult.ru/articles/personalii/obraz-petra-i-v-zhivopisi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u.wikipedia.org/wiki/%D0%92%D0%B8%D0%BA%D0%B8%D0%BF%D0%B5%D0%B4%D0%B8%D1%8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85">
            <a:extLst>
              <a:ext uri="{FF2B5EF4-FFF2-40B4-BE49-F238E27FC236}">
                <a16:creationId xmlns="" xmlns:a16="http://schemas.microsoft.com/office/drawing/2014/main" id="{8A351602-3772-4279-B0D3-A523F6F6EA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A5AAAA75-5FFB-4C07-AD4A-3146773E6C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1479895E-3847-44BB-8404-28F14219FB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50E02F68-8149-4236-8D9F-6B550F78B9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956FCAAB-F073-4561-A484-42C7DD10D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6CF8DB94-87A3-43E9-9BBB-301CFF0FB0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7D6BF779-0B8C-4CC2-9268-9506AD0C53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3A397E3E-B90C-4D82-BAAA-36F7AC6A45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E16C8D8F-10E9-4498-ABDB-0F923F8B68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DA1274F-9232-42BF-B9FE-B95EA14CF4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1E5A83E3-8A11-4492-BB6E-F5F2240316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BE5AF1D6-62CC-4988-9174-993F112DC2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8CF5E676-CA04-4CED-9F1E-5026ED66E6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6BA9E676-A8FC-4C2F-8D78-C13ED8ABDB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4D1A5E71-B6B6-486A-8CDC-C7ABD9B903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B6C541AE-9B02-44C0-B8C6-B2DEA7ED38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5" name="Picture 4" descr="C:\Users\user\Desktop\2eae58a3-30ae-4f67-bc52-da2926de056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61"/>
          <a:stretch/>
        </p:blipFill>
        <p:spPr bwMode="auto">
          <a:xfrm>
            <a:off x="0" y="29721"/>
            <a:ext cx="12191999" cy="540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8FE6A7-A0F0-2A40-E73C-C7ADD7AE5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770632"/>
            <a:ext cx="12191998" cy="3028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Arial Black" pitchFamily="34" charset="0"/>
                <a:ea typeface="+mn-ea"/>
                <a:cs typeface="+mn-cs"/>
              </a:rPr>
              <a:t>ПЕТРОВСКИЙ УРОК</a:t>
            </a:r>
            <a:br>
              <a:rPr lang="ru-RU" sz="3600" b="1" dirty="0">
                <a:solidFill>
                  <a:srgbClr val="0070C0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n-US" sz="3600" b="1" dirty="0">
                <a:solidFill>
                  <a:srgbClr val="0070C0"/>
                </a:solidFill>
                <a:latin typeface="Arial Black" pitchFamily="34" charset="0"/>
                <a:ea typeface="+mn-ea"/>
                <a:cs typeface="+mn-cs"/>
              </a:rPr>
              <a:t>Игра в </a:t>
            </a:r>
            <a:r>
              <a:rPr lang="ru-RU" sz="3600" b="1" noProof="1">
                <a:solidFill>
                  <a:srgbClr val="0070C0"/>
                </a:solidFill>
                <a:latin typeface="Arial Black" pitchFamily="34" charset="0"/>
                <a:ea typeface="+mn-ea"/>
                <a:cs typeface="+mn-cs"/>
              </a:rPr>
              <a:t>формате </a:t>
            </a:r>
            <a:r>
              <a:rPr lang="ru-RU" sz="3600" b="1" noProof="1" smtClean="0">
                <a:solidFill>
                  <a:srgbClr val="0070C0"/>
                </a:solidFill>
                <a:latin typeface="Arial Black" pitchFamily="34" charset="0"/>
                <a:ea typeface="+mn-ea"/>
                <a:cs typeface="+mn-cs"/>
              </a:rPr>
              <a:t>турнира</a:t>
            </a:r>
            <a:br>
              <a:rPr lang="ru-RU" sz="3600" b="1" noProof="1" smtClean="0">
                <a:solidFill>
                  <a:srgbClr val="0070C0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ru-RU" sz="3600" b="1" noProof="1" smtClean="0">
                <a:solidFill>
                  <a:srgbClr val="0070C0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ru-RU" sz="3600" b="1" noProof="1">
                <a:solidFill>
                  <a:srgbClr val="0070C0"/>
                </a:solidFill>
                <a:latin typeface="Arial Black" pitchFamily="34" charset="0"/>
                <a:ea typeface="+mn-ea"/>
                <a:cs typeface="+mn-cs"/>
              </a:rPr>
              <a:t>«Крестики-нолики»</a:t>
            </a:r>
            <a:br>
              <a:rPr lang="ru-RU" sz="3600" b="1" noProof="1">
                <a:solidFill>
                  <a:srgbClr val="0070C0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n-US" sz="3600" b="1" dirty="0">
                <a:solidFill>
                  <a:srgbClr val="0070C0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ru-RU" sz="3600" b="1" smtClean="0">
                <a:solidFill>
                  <a:srgbClr val="0070C0"/>
                </a:solidFill>
                <a:latin typeface="Arial Black" pitchFamily="34" charset="0"/>
                <a:ea typeface="+mn-ea"/>
                <a:cs typeface="+mn-cs"/>
              </a:rPr>
              <a:t>для обучающихся 5-8 классов</a:t>
            </a:r>
            <a:endParaRPr lang="en-US" sz="3600" b="1" dirty="0">
              <a:solidFill>
                <a:srgbClr val="0070C0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595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5A0118C5-4F8D-4CF4-BADD-53FEACC6C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DF90F8-0C0A-8F66-A8A0-02EDBF379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886379"/>
          </a:xfrm>
        </p:spPr>
        <p:txBody>
          <a:bodyPr>
            <a:normAutofit/>
          </a:bodyPr>
          <a:lstStyle/>
          <a:p>
            <a:r>
              <a:rPr lang="ru-RU"/>
              <a:t>Вопрос.</a:t>
            </a:r>
            <a:endParaRPr lang="ru-RU" dirty="0"/>
          </a:p>
        </p:txBody>
      </p:sp>
      <p:pic>
        <p:nvPicPr>
          <p:cNvPr id="5" name="Объект 4" descr="Изображение выглядит как линия, несколько&#10;&#10;Автоматически созданное описание">
            <a:extLst>
              <a:ext uri="{FF2B5EF4-FFF2-40B4-BE49-F238E27FC236}">
                <a16:creationId xmlns="" xmlns:a16="http://schemas.microsoft.com/office/drawing/2014/main" id="{4A076262-54A1-1902-5660-42B8499290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r="19999" b="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894EFA8-F425-4D19-A94B-445388B31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C5A741B9-65EC-4C5B-9FE0-4A18575771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C0BB4301-41FA-4453-956F-A11CC664B6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C28CAB86-AA69-4EF8-A4E2-4E020497D0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29A36BEE-5544-45FB-88F3-9E156F32EE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5B49ECF4-1585-4D6B-AB63-D49C92945E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C4197B49-605F-E383-EF8C-EB836F1E7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045" y="1688748"/>
            <a:ext cx="5356041" cy="37654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>В тот день, 27 июля 1714 года,  русскому флоту помогли погодные обстоятельства, смекалка и удача в абордажном сражении.</a:t>
            </a:r>
          </a:p>
          <a:p>
            <a:pPr marL="0" indent="0" algn="ctr">
              <a:buNone/>
            </a:pPr>
            <a:r>
              <a:rPr lang="ru-RU" b="1" dirty="0"/>
              <a:t>После битвы русские получили свободу передвижения в Балтийском море.</a:t>
            </a:r>
          </a:p>
          <a:p>
            <a:pPr marL="0" indent="0" algn="ctr">
              <a:buNone/>
            </a:pPr>
            <a:r>
              <a:rPr lang="ru-RU" b="1" dirty="0"/>
              <a:t>Назовите событие.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7" name="Graphic 185">
            <a:extLst>
              <a:ext uri="{FF2B5EF4-FFF2-40B4-BE49-F238E27FC236}">
                <a16:creationId xmlns="" xmlns:a16="http://schemas.microsoft.com/office/drawing/2014/main" id="{582A903B-6B78-4F0A-B7C9-3D80499020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510EA93-8F64-42C8-A630-D449506E95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06CB53FC-E4DA-4001-928B-9998A85EA5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D210B969-4FDF-4AAC-9397-63D5434958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570B3EF0-84EA-4F47-86A3-1EA1F644A4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9369A8-EF57-42A1-8EC8-F6A9F92A3A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aphic 185">
            <a:extLst>
              <a:ext uri="{FF2B5EF4-FFF2-40B4-BE49-F238E27FC236}">
                <a16:creationId xmlns="" xmlns:a16="http://schemas.microsoft.com/office/drawing/2014/main" id="{617CAA5F-37E3-4DF6-9DD0-68A40D2161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2FCF03A3-80B7-45BC-AA40-A335CC8168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0">
              <a:extLst>
                <a:ext uri="{FF2B5EF4-FFF2-40B4-BE49-F238E27FC236}">
                  <a16:creationId xmlns="" xmlns:a16="http://schemas.microsoft.com/office/drawing/2014/main" id="{E9D3C77A-275B-4C9E-A407-B09450E564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C6C5B5B-80BB-41D8-A377-C653EF1B01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2">
              <a:extLst>
                <a:ext uri="{FF2B5EF4-FFF2-40B4-BE49-F238E27FC236}">
                  <a16:creationId xmlns="" xmlns:a16="http://schemas.microsoft.com/office/drawing/2014/main" id="{DCA5D93A-E913-46A0-9684-20B6B4B8CA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FE6EFE8A-51D2-4AF6-A18C-29A9E5EF5A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6" name="AutoShape 7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D1CBBFEC-F82D-86BA-06ED-774D5448E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907" y="5987064"/>
            <a:ext cx="529286" cy="699146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C6E8CF3-28F5-0E36-EC8A-A9D75D906D56}"/>
              </a:ext>
            </a:extLst>
          </p:cNvPr>
          <p:cNvSpPr txBox="1"/>
          <p:nvPr/>
        </p:nvSpPr>
        <p:spPr>
          <a:xfrm>
            <a:off x="1054256" y="5987064"/>
            <a:ext cx="822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Гангутское</a:t>
            </a:r>
            <a:r>
              <a:rPr lang="ru-RU" sz="2400" dirty="0"/>
              <a:t> сражение /(сражение у мыса Гангут)</a:t>
            </a:r>
          </a:p>
        </p:txBody>
      </p:sp>
    </p:spTree>
    <p:extLst>
      <p:ext uri="{BB962C8B-B14F-4D97-AF65-F5344CB8AC3E}">
        <p14:creationId xmlns:p14="http://schemas.microsoft.com/office/powerpoint/2010/main" val="51101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оружие, дым, пар&#10;&#10;Автоматически созданное описание">
            <a:extLst>
              <a:ext uri="{FF2B5EF4-FFF2-40B4-BE49-F238E27FC236}">
                <a16:creationId xmlns="" xmlns:a16="http://schemas.microsoft.com/office/drawing/2014/main" id="{09F28406-DB44-28B4-CF8C-2C09009EE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626" y="284480"/>
            <a:ext cx="7130931" cy="4592320"/>
          </a:xfrm>
          <a:prstGeom prst="rect">
            <a:avLst/>
          </a:prstGeom>
        </p:spPr>
      </p:pic>
      <p:sp>
        <p:nvSpPr>
          <p:cNvPr id="4" name="AutoShape 7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6E885E90-DDBB-BA8D-C3CA-AB4DBE1EE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2427" y="5140960"/>
            <a:ext cx="529286" cy="74261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A6AB6C3-E2CE-4DA6-59F8-531C3D7A5BD6}"/>
              </a:ext>
            </a:extLst>
          </p:cNvPr>
          <p:cNvSpPr txBox="1"/>
          <p:nvPr/>
        </p:nvSpPr>
        <p:spPr>
          <a:xfrm>
            <a:off x="447040" y="1249680"/>
            <a:ext cx="41960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Source Sans Pro (Основной текст)"/>
              </a:rPr>
              <a:t>ВОПРОС.</a:t>
            </a:r>
          </a:p>
          <a:p>
            <a:pPr algn="ctr"/>
            <a:r>
              <a:rPr lang="ru-RU" altLang="ru-RU" sz="2800" b="1" dirty="0">
                <a:latin typeface="Source Sans Pro (Основной текст)"/>
              </a:rPr>
              <a:t>«Правда, что зело жёсток сей орех был, однако, слава богу, счастливо разгрызен». О каком событии Северной войны идет речь в высказывании Петра</a:t>
            </a:r>
            <a:r>
              <a:rPr lang="en-US" altLang="ru-RU" sz="2800" b="1" dirty="0">
                <a:latin typeface="Source Sans Pro (Основной текст)"/>
              </a:rPr>
              <a:t> I</a:t>
            </a:r>
            <a:r>
              <a:rPr lang="ru-RU" altLang="ru-RU" sz="2800" b="1" dirty="0">
                <a:latin typeface="Source Sans Pro (Основной текст)"/>
              </a:rPr>
              <a:t>?</a:t>
            </a:r>
            <a:endParaRPr lang="ru-RU" sz="2800" b="1" dirty="0">
              <a:latin typeface="Source Sans Pro (Основной текст)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ADCEDE-664D-4606-36ED-2A757A87CBC3}"/>
              </a:ext>
            </a:extLst>
          </p:cNvPr>
          <p:cNvSpPr txBox="1"/>
          <p:nvPr/>
        </p:nvSpPr>
        <p:spPr>
          <a:xfrm>
            <a:off x="1202635" y="5512265"/>
            <a:ext cx="8666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Взятие шведской крепости Нотебург (в прошлом русского Орешка), октябрь 1702 г.</a:t>
            </a:r>
          </a:p>
        </p:txBody>
      </p:sp>
    </p:spTree>
    <p:extLst>
      <p:ext uri="{BB962C8B-B14F-4D97-AF65-F5344CB8AC3E}">
        <p14:creationId xmlns:p14="http://schemas.microsoft.com/office/powerpoint/2010/main" val="199652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5A0118C5-4F8D-4CF4-BADD-53FEACC6C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3C1D1FA3-6212-4B97-9B1E-C7F81247C2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11C51958-04D4-4687-95A2-95DCDCF474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79AFCB35-9C04-4524-A0B1-57FF6865D0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D11AD2AD-0BA0-4DD3-8EEA-84686A0E71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170334-55D0-FDD9-E676-3BFC73DA3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854" y="633046"/>
            <a:ext cx="4834021" cy="1314996"/>
          </a:xfrm>
        </p:spPr>
        <p:txBody>
          <a:bodyPr anchor="b">
            <a:normAutofit/>
          </a:bodyPr>
          <a:lstStyle/>
          <a:p>
            <a:r>
              <a:rPr lang="ru-RU" dirty="0"/>
              <a:t>Вопрос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0BC0999-4035-7071-50ED-629E4FFCB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854" y="2125737"/>
            <a:ext cx="4834021" cy="40444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effectLst/>
                <a:ea typeface="Calibri" panose="020F0502020204030204" pitchFamily="34" charset="0"/>
              </a:rPr>
              <a:t>Великое Посольство – это беспрецедентная дипломатическая миссия, длившаяся 2 года, в составе делегации было </a:t>
            </a:r>
            <a:r>
              <a:rPr lang="ru-RU" b="1" dirty="0">
                <a:ea typeface="Calibri" panose="020F0502020204030204" pitchFamily="34" charset="0"/>
              </a:rPr>
              <a:t>25</a:t>
            </a:r>
            <a:r>
              <a:rPr lang="ru-RU" b="1" dirty="0">
                <a:effectLst/>
                <a:ea typeface="Calibri" panose="020F0502020204030204" pitchFamily="34" charset="0"/>
              </a:rPr>
              <a:t>0 участников, среди них числился урядником (офицером) царь Пётр под вымышленной фамилией, назовите её.</a:t>
            </a:r>
            <a:endParaRPr lang="ru-RU" b="1" dirty="0"/>
          </a:p>
        </p:txBody>
      </p:sp>
      <p:pic>
        <p:nvPicPr>
          <p:cNvPr id="5" name="Рисунок 4" descr="Изображение выглядит как текст, в позе&#10;&#10;Автоматически созданное описание">
            <a:extLst>
              <a:ext uri="{FF2B5EF4-FFF2-40B4-BE49-F238E27FC236}">
                <a16:creationId xmlns="" xmlns:a16="http://schemas.microsoft.com/office/drawing/2014/main" id="{9DAD0918-D7EC-2C07-126F-51E7525D9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473" y="2982079"/>
            <a:ext cx="4072815" cy="2290958"/>
          </a:xfrm>
          <a:prstGeom prst="rect">
            <a:avLst/>
          </a:prstGeom>
        </p:spPr>
      </p:pic>
      <p:grpSp>
        <p:nvGrpSpPr>
          <p:cNvPr id="20" name="Graphic 185">
            <a:extLst>
              <a:ext uri="{FF2B5EF4-FFF2-40B4-BE49-F238E27FC236}">
                <a16:creationId xmlns="" xmlns:a16="http://schemas.microsoft.com/office/drawing/2014/main" id="{0C156BF8-7FF7-440F-BE2B-417DFFE8BF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B7067280-C3E7-4DF6-A345-B9FEF6EF8D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A78365A8-666B-4417-9D3C-554E6E6B2C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E71CAAFA-0A31-4308-AB9F-B1C84ABDF9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96AB1D25-144D-4BB4-A45C-60B8A094F4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069F0FB4-779A-48FC-AC33-784F177C92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AutoShape 7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A9A4BDCA-ABA9-06E3-318A-5EB1EEA0D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2636" y="5987064"/>
            <a:ext cx="529286" cy="74261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F387878-39F0-161F-E036-3FA8CF689E70}"/>
              </a:ext>
            </a:extLst>
          </p:cNvPr>
          <p:cNvSpPr txBox="1"/>
          <p:nvPr/>
        </p:nvSpPr>
        <p:spPr>
          <a:xfrm>
            <a:off x="7345017" y="5685183"/>
            <a:ext cx="2653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Михайлов </a:t>
            </a:r>
          </a:p>
        </p:txBody>
      </p:sp>
    </p:spTree>
    <p:extLst>
      <p:ext uri="{BB962C8B-B14F-4D97-AF65-F5344CB8AC3E}">
        <p14:creationId xmlns:p14="http://schemas.microsoft.com/office/powerpoint/2010/main" val="174667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="" xmlns:a16="http://schemas.microsoft.com/office/drawing/2014/main" id="{ED55A19D-297C-4231-AD1F-08EF9B4AA8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98875539-0E84-455D-BC55-CA2C4BD93D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5F9176D7-CC1C-4175-B08A-01FB9F4F3C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D83469C6-FD66-4B54-921B-8031CD42BA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6F0C6814-AEA4-4409-9A89-7AC1D41EB7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6754052F-5B23-433C-8ADA-E8F0F84381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FB2B180F-0C1C-4489-B089-6B68FD7AB3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0" name="Graphic 185">
            <a:extLst>
              <a:ext uri="{FF2B5EF4-FFF2-40B4-BE49-F238E27FC236}">
                <a16:creationId xmlns="" xmlns:a16="http://schemas.microsoft.com/office/drawing/2014/main" id="{F8DA0E47-CC59-4007-BDA3-0D5A4CF235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DC833CFE-926B-4F47-AB28-ADB4F7697D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E80DE9A3-5BAC-492E-BEA8-AFF33894D8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E4C461C6-EC83-4CF8-BA68-8B3D52D31E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0164B2AB-B7D6-4349-9A36-E6775B5F81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DEFF3243-BD09-43B6-805F-FD18ECF5C9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" name="Рисунок 2" descr="Изображение выглядит как текст, группа, люди, одет&#10;&#10;Автоматически созданное описание">
            <a:extLst>
              <a:ext uri="{FF2B5EF4-FFF2-40B4-BE49-F238E27FC236}">
                <a16:creationId xmlns="" xmlns:a16="http://schemas.microsoft.com/office/drawing/2014/main" id="{B5B818FB-3E3A-AD5C-96CF-2C2641FF5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1" b="1"/>
          <a:stretch/>
        </p:blipFill>
        <p:spPr>
          <a:xfrm>
            <a:off x="296678" y="2359028"/>
            <a:ext cx="7588614" cy="42685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4877BA6-DACB-1C7C-3E40-CA4ADD071433}"/>
              </a:ext>
            </a:extLst>
          </p:cNvPr>
          <p:cNvSpPr txBox="1"/>
          <p:nvPr/>
        </p:nvSpPr>
        <p:spPr>
          <a:xfrm>
            <a:off x="7873096" y="1017893"/>
            <a:ext cx="36874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ВОПРОС.</a:t>
            </a:r>
          </a:p>
          <a:p>
            <a:pPr algn="ctr"/>
            <a:r>
              <a:rPr lang="ru-RU" sz="2800" b="1" dirty="0"/>
              <a:t>Целью Великого посольства был поиск союзников в борьбе с этой страной… </a:t>
            </a:r>
          </a:p>
          <a:p>
            <a:pPr algn="ctr"/>
            <a:r>
              <a:rPr lang="ru-RU" sz="2800" b="1" dirty="0"/>
              <a:t>Назовите её</a:t>
            </a:r>
          </a:p>
        </p:txBody>
      </p:sp>
      <p:sp>
        <p:nvSpPr>
          <p:cNvPr id="39" name="AutoShape 7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4A6FDF52-2A58-F180-CD25-A9DE0987B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2636" y="5987064"/>
            <a:ext cx="529286" cy="74261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FA4D693-1E21-EE2F-1187-B78000790EEE}"/>
              </a:ext>
            </a:extLst>
          </p:cNvPr>
          <p:cNvSpPr txBox="1"/>
          <p:nvPr/>
        </p:nvSpPr>
        <p:spPr>
          <a:xfrm>
            <a:off x="2266474" y="810182"/>
            <a:ext cx="4104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Османская империя (Турция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8566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человек, группа&#10;&#10;Автоматически созданное описание">
            <a:extLst>
              <a:ext uri="{FF2B5EF4-FFF2-40B4-BE49-F238E27FC236}">
                <a16:creationId xmlns="" xmlns:a16="http://schemas.microsoft.com/office/drawing/2014/main" id="{CC36D5B9-DD01-4491-9D14-D8D3042EC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42" y="431800"/>
            <a:ext cx="5290058" cy="599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793D1ED-667C-6DD1-08A5-7FD6F0F9FB25}"/>
              </a:ext>
            </a:extLst>
          </p:cNvPr>
          <p:cNvSpPr txBox="1"/>
          <p:nvPr/>
        </p:nvSpPr>
        <p:spPr>
          <a:xfrm>
            <a:off x="6583680" y="538480"/>
            <a:ext cx="49682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sz="3600" dirty="0"/>
              <a:t>ВОПРОС.</a:t>
            </a:r>
          </a:p>
          <a:p>
            <a:pPr algn="ctr"/>
            <a:r>
              <a:rPr lang="ru-RU" sz="3600" dirty="0"/>
              <a:t>В какой стране в ходе Великого Посольства Пётр учился строить корабли?</a:t>
            </a:r>
          </a:p>
        </p:txBody>
      </p:sp>
      <p:sp>
        <p:nvSpPr>
          <p:cNvPr id="5" name="AutoShape 7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D93D86E1-C6B4-12C5-A910-78C8EA4E2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814" y="5092542"/>
            <a:ext cx="529286" cy="74261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43449E4-AA3D-9DFB-E555-A02368AFACFC}"/>
              </a:ext>
            </a:extLst>
          </p:cNvPr>
          <p:cNvSpPr txBox="1"/>
          <p:nvPr/>
        </p:nvSpPr>
        <p:spPr>
          <a:xfrm>
            <a:off x="6818243" y="4343400"/>
            <a:ext cx="3190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Голландия (Нидерланды)</a:t>
            </a:r>
          </a:p>
        </p:txBody>
      </p:sp>
    </p:spTree>
    <p:extLst>
      <p:ext uri="{BB962C8B-B14F-4D97-AF65-F5344CB8AC3E}">
        <p14:creationId xmlns:p14="http://schemas.microsoft.com/office/powerpoint/2010/main" val="244482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A16C20D8-561A-3725-EC03-6B40DB0E1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814" y="5092542"/>
            <a:ext cx="529286" cy="74261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ru-RU" altLang="ru-RU"/>
          </a:p>
        </p:txBody>
      </p:sp>
      <p:pic>
        <p:nvPicPr>
          <p:cNvPr id="4" name="Рисунок 3" descr="Изображение выглядит как внешний, правительственное зд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2F47BD05-EE18-F2E7-421B-E8F5EC478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97" y="266700"/>
            <a:ext cx="5140960" cy="3855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483947D-0061-B37F-7D5D-329F1B13EFAE}"/>
              </a:ext>
            </a:extLst>
          </p:cNvPr>
          <p:cNvSpPr txBox="1"/>
          <p:nvPr/>
        </p:nvSpPr>
        <p:spPr>
          <a:xfrm>
            <a:off x="1259840" y="772160"/>
            <a:ext cx="502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ВОПРОС.</a:t>
            </a:r>
          </a:p>
          <a:p>
            <a:pPr algn="ctr"/>
            <a:r>
              <a:rPr lang="ru-RU" sz="2800" b="1" dirty="0"/>
              <a:t>Кунсткамера – это «кабинет редкостей». </a:t>
            </a:r>
          </a:p>
          <a:p>
            <a:pPr algn="ctr"/>
            <a:r>
              <a:rPr lang="ru-RU" sz="2800" b="1" dirty="0"/>
              <a:t>В каком городе и в каком месте располагается это здание?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3936C8C-5216-5F24-2BAC-B1B9AF71F2B5}"/>
              </a:ext>
            </a:extLst>
          </p:cNvPr>
          <p:cNvSpPr txBox="1"/>
          <p:nvPr/>
        </p:nvSpPr>
        <p:spPr>
          <a:xfrm>
            <a:off x="778565" y="4432852"/>
            <a:ext cx="6198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Первый русский музей расположен в Санкт-Петербурге на Васильевском острове</a:t>
            </a:r>
          </a:p>
        </p:txBody>
      </p:sp>
    </p:spTree>
    <p:extLst>
      <p:ext uri="{BB962C8B-B14F-4D97-AF65-F5344CB8AC3E}">
        <p14:creationId xmlns:p14="http://schemas.microsoft.com/office/powerpoint/2010/main" val="385543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4238758A-FC2C-993E-03E0-F8A896F8D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814" y="5092542"/>
            <a:ext cx="529286" cy="74261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ru-RU" altLang="ru-RU"/>
          </a:p>
        </p:txBody>
      </p:sp>
      <p:pic>
        <p:nvPicPr>
          <p:cNvPr id="3" name="Объект 5" descr="Изображение выглядит как стена,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21AFDA0B-7AE0-B5A1-8484-22D4B0DDF6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69" r="3" b="21472"/>
          <a:stretch/>
        </p:blipFill>
        <p:spPr>
          <a:xfrm>
            <a:off x="8118727" y="357131"/>
            <a:ext cx="3557016" cy="3280831"/>
          </a:xfrm>
          <a:custGeom>
            <a:avLst/>
            <a:gdLst/>
            <a:ahLst/>
            <a:cxnLst/>
            <a:rect l="l" t="t" r="r" b="b"/>
            <a:pathLst>
              <a:path w="3557016" h="3280831">
                <a:moveTo>
                  <a:pt x="0" y="0"/>
                </a:moveTo>
                <a:lnTo>
                  <a:pt x="3557016" y="0"/>
                </a:lnTo>
                <a:lnTo>
                  <a:pt x="3557016" y="2876895"/>
                </a:lnTo>
                <a:lnTo>
                  <a:pt x="3153080" y="3280831"/>
                </a:lnTo>
                <a:lnTo>
                  <a:pt x="0" y="3280831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A1347B4-9E70-48F9-D648-CA7A4F425067}"/>
              </a:ext>
            </a:extLst>
          </p:cNvPr>
          <p:cNvSpPr txBox="1"/>
          <p:nvPr/>
        </p:nvSpPr>
        <p:spPr>
          <a:xfrm>
            <a:off x="1172817" y="824948"/>
            <a:ext cx="630140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effectLst/>
                <a:latin typeface="+mj-lt"/>
                <a:ea typeface="Calibri" panose="020F0502020204030204" pitchFamily="34" charset="0"/>
              </a:rPr>
              <a:t>ВОПРОС.</a:t>
            </a:r>
          </a:p>
          <a:p>
            <a:pPr algn="just"/>
            <a:r>
              <a:rPr lang="ru-RU" sz="2800" dirty="0">
                <a:effectLst/>
                <a:ea typeface="Calibri" panose="020F0502020204030204" pitchFamily="34" charset="0"/>
              </a:rPr>
              <a:t>С выбором места для постройки музея связано предание, согласно которому Пётр сам лично выбрал место на Васильевском острове, обратив внимание на небольшое дерево. 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ea typeface="Calibri" panose="020F0502020204030204" pitchFamily="34" charset="0"/>
              </a:rPr>
              <a:t>«</a:t>
            </a:r>
            <a:r>
              <a:rPr lang="ru-RU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Вот так </a:t>
            </a:r>
            <a:r>
              <a:rPr lang="ru-RU" sz="2800" b="1" dirty="0"/>
              <a:t>дерево-монстр!» - </a:t>
            </a:r>
            <a:r>
              <a:rPr lang="ru-RU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воскликнул Пётр.</a:t>
            </a:r>
            <a:r>
              <a:rPr lang="ru-RU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effectLst/>
                <a:ea typeface="Calibri" panose="020F0502020204030204" pitchFamily="34" charset="0"/>
              </a:rPr>
              <a:t>Диковинная часть этого ствола представлена в музее.</a:t>
            </a:r>
          </a:p>
          <a:p>
            <a:pPr algn="just"/>
            <a:r>
              <a:rPr lang="ru-RU" sz="2800" dirty="0"/>
              <a:t>Как вы думаете, какое это дерево?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DB9B51-3C9D-5013-DD0B-E904A5B73118}"/>
              </a:ext>
            </a:extLst>
          </p:cNvPr>
          <p:cNvSpPr txBox="1"/>
          <p:nvPr/>
        </p:nvSpPr>
        <p:spPr>
          <a:xfrm>
            <a:off x="7901609" y="5188226"/>
            <a:ext cx="2584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СОСНА</a:t>
            </a:r>
          </a:p>
        </p:txBody>
      </p:sp>
    </p:spTree>
    <p:extLst>
      <p:ext uri="{BB962C8B-B14F-4D97-AF65-F5344CB8AC3E}">
        <p14:creationId xmlns:p14="http://schemas.microsoft.com/office/powerpoint/2010/main" val="408669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428563-4A6E-2F20-CCD8-4C4C5EA00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382078" cy="1364284"/>
          </a:xfrm>
        </p:spPr>
        <p:txBody>
          <a:bodyPr/>
          <a:lstStyle/>
          <a:p>
            <a:r>
              <a:rPr lang="ru-RU" dirty="0"/>
              <a:t>Вопрос. </a:t>
            </a:r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FCC0A399-3010-3A61-E3EF-B2097CE40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43" y="365124"/>
            <a:ext cx="6208785" cy="4594501"/>
          </a:xfrm>
        </p:spPr>
      </p:pic>
      <p:sp>
        <p:nvSpPr>
          <p:cNvPr id="4" name="AutoShape 7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2A016C2C-F5D8-BDFD-1132-AB600E15A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814" y="5092542"/>
            <a:ext cx="529286" cy="74261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97DE9EB-E863-A257-BCA1-EF23EC65048C}"/>
              </a:ext>
            </a:extLst>
          </p:cNvPr>
          <p:cNvSpPr txBox="1"/>
          <p:nvPr/>
        </p:nvSpPr>
        <p:spPr>
          <a:xfrm>
            <a:off x="516834" y="1361661"/>
            <a:ext cx="43732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</a:rPr>
              <a:t>Пётр I считал себя знатоком во многих областях знания, в т.ч. и медицине. </a:t>
            </a:r>
          </a:p>
          <a:p>
            <a:pPr algn="ctr"/>
            <a:r>
              <a:rPr lang="ru-RU" sz="2800" b="1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</a:rPr>
              <a:t>В коллекции музея есть стенд с </a:t>
            </a:r>
            <a:r>
              <a:rPr lang="ru-RU" sz="2800" b="1" u="sng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</a:rPr>
              <a:t>ними</a:t>
            </a:r>
            <a:r>
              <a:rPr lang="ru-RU" sz="2800" b="1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b="1" dirty="0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</a:rPr>
              <a:t>Достаточно ему было услышать от придворных жалобу на </a:t>
            </a:r>
            <a:r>
              <a:rPr lang="ru-RU" sz="2800" b="1" u="sng" dirty="0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</a:rPr>
              <a:t>них</a:t>
            </a:r>
            <a:r>
              <a:rPr lang="ru-RU" sz="2800" b="1" dirty="0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</a:rPr>
              <a:t>, они тут же брал щипцы и выдирал </a:t>
            </a:r>
            <a:r>
              <a:rPr lang="ru-RU" sz="2800" b="1" u="sng" dirty="0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</a:rPr>
              <a:t>их</a:t>
            </a:r>
            <a:r>
              <a:rPr lang="ru-RU" sz="2800" b="1" dirty="0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</a:rPr>
              <a:t>, Кто они?</a:t>
            </a:r>
            <a:endParaRPr 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146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6" name="Rectangle 9">
            <a:extLst>
              <a:ext uri="{FF2B5EF4-FFF2-40B4-BE49-F238E27FC236}">
                <a16:creationId xmlns="" xmlns:a16="http://schemas.microsoft.com/office/drawing/2014/main" id="{5A0118C5-4F8D-4CF4-BADD-53FEACC6C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B1CA5C-D1F8-B92F-0FC2-C2D02A8A7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886379"/>
          </a:xfrm>
        </p:spPr>
        <p:txBody>
          <a:bodyPr>
            <a:normAutofit/>
          </a:bodyPr>
          <a:lstStyle/>
          <a:p>
            <a:r>
              <a:rPr lang="ru-RU" dirty="0"/>
              <a:t>Вопрос. </a:t>
            </a:r>
          </a:p>
        </p:txBody>
      </p:sp>
      <p:pic>
        <p:nvPicPr>
          <p:cNvPr id="5" name="Рисунок 4" descr="Изображение выглядит как несколько, алтарь&#10;&#10;Автоматически созданное описание">
            <a:extLst>
              <a:ext uri="{FF2B5EF4-FFF2-40B4-BE49-F238E27FC236}">
                <a16:creationId xmlns="" xmlns:a16="http://schemas.microsoft.com/office/drawing/2014/main" id="{894D2754-B800-B8ED-683E-641BE01BDF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9" r="26710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367" name="Group 11">
            <a:extLst>
              <a:ext uri="{FF2B5EF4-FFF2-40B4-BE49-F238E27FC236}">
                <a16:creationId xmlns="" xmlns:a16="http://schemas.microsoft.com/office/drawing/2014/main" id="{B894EFA8-F425-4D19-A94B-445388B31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368" name="Freeform: Shape 12">
              <a:extLst>
                <a:ext uri="{FF2B5EF4-FFF2-40B4-BE49-F238E27FC236}">
                  <a16:creationId xmlns="" xmlns:a16="http://schemas.microsoft.com/office/drawing/2014/main" id="{C5A741B9-65EC-4C5B-9FE0-4A18575771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69" name="Freeform: Shape 13">
              <a:extLst>
                <a:ext uri="{FF2B5EF4-FFF2-40B4-BE49-F238E27FC236}">
                  <a16:creationId xmlns="" xmlns:a16="http://schemas.microsoft.com/office/drawing/2014/main" id="{C0BB4301-41FA-4453-956F-A11CC664B6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70" name="Group 15">
            <a:extLst>
              <a:ext uri="{FF2B5EF4-FFF2-40B4-BE49-F238E27FC236}">
                <a16:creationId xmlns="" xmlns:a16="http://schemas.microsoft.com/office/drawing/2014/main" id="{C28CAB86-AA69-4EF8-A4E2-4E020497D0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29A36BEE-5544-45FB-88F3-9E156F32EE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5B49ECF4-1585-4D6B-AB63-D49C92945E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EABFC07-51E9-0DA1-9A5D-FBE468D33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>
                <a:effectLst/>
                <a:latin typeface="+mj-lt"/>
                <a:ea typeface="Calibri" panose="020F0502020204030204" pitchFamily="34" charset="0"/>
              </a:rPr>
              <a:t>В 1718 году генерал-полицмейстер Петербурга Антон </a:t>
            </a:r>
            <a:r>
              <a:rPr lang="ru-RU" sz="2200" b="1" err="1">
                <a:effectLst/>
                <a:latin typeface="+mj-lt"/>
                <a:ea typeface="Calibri" panose="020F0502020204030204" pitchFamily="34" charset="0"/>
              </a:rPr>
              <a:t>Девиер</a:t>
            </a:r>
            <a:r>
              <a:rPr lang="ru-RU" sz="2200" b="1">
                <a:effectLst/>
                <a:latin typeface="+mj-lt"/>
                <a:ea typeface="Calibri" panose="020F0502020204030204" pitchFamily="34" charset="0"/>
              </a:rPr>
              <a:t> зачитал указ Петра </a:t>
            </a:r>
            <a:r>
              <a:rPr lang="en-US" sz="2200" b="1">
                <a:effectLst/>
                <a:latin typeface="+mj-lt"/>
                <a:ea typeface="Calibri" panose="020F0502020204030204" pitchFamily="34" charset="0"/>
              </a:rPr>
              <a:t>I</a:t>
            </a:r>
            <a:r>
              <a:rPr lang="ru-RU" sz="2200" b="1">
                <a:effectLst/>
                <a:latin typeface="+mj-lt"/>
                <a:ea typeface="Calibri" panose="020F0502020204030204" pitchFamily="34" charset="0"/>
              </a:rPr>
              <a:t> о проведение этих необычных встреч, доступ на которые впервые был открыт женщинам и девушкам, жёнам и дочерям, как знатных особ, так и лиц купеческого сословия. Целью этих встреч, как говорилось в указе, «было узнать, что где делается, на других посмотреть и себя показать». </a:t>
            </a:r>
          </a:p>
          <a:p>
            <a:pPr marL="0" indent="0">
              <a:buNone/>
            </a:pPr>
            <a:r>
              <a:rPr lang="ru-RU" sz="2200" b="1">
                <a:latin typeface="+mj-lt"/>
              </a:rPr>
              <a:t>Как назывались встречи?</a:t>
            </a:r>
          </a:p>
        </p:txBody>
      </p:sp>
      <p:grpSp>
        <p:nvGrpSpPr>
          <p:cNvPr id="371" name="Graphic 185">
            <a:extLst>
              <a:ext uri="{FF2B5EF4-FFF2-40B4-BE49-F238E27FC236}">
                <a16:creationId xmlns="" xmlns:a16="http://schemas.microsoft.com/office/drawing/2014/main" id="{582A903B-6B78-4F0A-B7C9-3D80499020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72" name="Freeform: Shape 20">
              <a:extLst>
                <a:ext uri="{FF2B5EF4-FFF2-40B4-BE49-F238E27FC236}">
                  <a16:creationId xmlns="" xmlns:a16="http://schemas.microsoft.com/office/drawing/2014/main" id="{D510EA93-8F64-42C8-A630-D449506E95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21">
              <a:extLst>
                <a:ext uri="{FF2B5EF4-FFF2-40B4-BE49-F238E27FC236}">
                  <a16:creationId xmlns="" xmlns:a16="http://schemas.microsoft.com/office/drawing/2014/main" id="{06CB53FC-E4DA-4001-928B-9998A85EA5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210B969-4FDF-4AAC-9397-63D5434958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23">
              <a:extLst>
                <a:ext uri="{FF2B5EF4-FFF2-40B4-BE49-F238E27FC236}">
                  <a16:creationId xmlns="" xmlns:a16="http://schemas.microsoft.com/office/drawing/2014/main" id="{570B3EF0-84EA-4F47-86A3-1EA1F644A4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259369A8-EF57-42A1-8EC8-F6A9F92A3A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5" name="Graphic 185">
            <a:extLst>
              <a:ext uri="{FF2B5EF4-FFF2-40B4-BE49-F238E27FC236}">
                <a16:creationId xmlns="" xmlns:a16="http://schemas.microsoft.com/office/drawing/2014/main" id="{617CAA5F-37E3-4DF6-9DD0-68A40D2161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376" name="Freeform: Shape 27">
              <a:extLst>
                <a:ext uri="{FF2B5EF4-FFF2-40B4-BE49-F238E27FC236}">
                  <a16:creationId xmlns="" xmlns:a16="http://schemas.microsoft.com/office/drawing/2014/main" id="{2FCF03A3-80B7-45BC-AA40-A335CC8168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28">
              <a:extLst>
                <a:ext uri="{FF2B5EF4-FFF2-40B4-BE49-F238E27FC236}">
                  <a16:creationId xmlns="" xmlns:a16="http://schemas.microsoft.com/office/drawing/2014/main" id="{E9D3C77A-275B-4C9E-A407-B09450E564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29">
              <a:extLst>
                <a:ext uri="{FF2B5EF4-FFF2-40B4-BE49-F238E27FC236}">
                  <a16:creationId xmlns="" xmlns:a16="http://schemas.microsoft.com/office/drawing/2014/main" id="{DC6C5B5B-80BB-41D8-A377-C653EF1B01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0">
              <a:extLst>
                <a:ext uri="{FF2B5EF4-FFF2-40B4-BE49-F238E27FC236}">
                  <a16:creationId xmlns="" xmlns:a16="http://schemas.microsoft.com/office/drawing/2014/main" id="{DCA5D93A-E913-46A0-9684-20B6B4B8CA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1">
              <a:extLst>
                <a:ext uri="{FF2B5EF4-FFF2-40B4-BE49-F238E27FC236}">
                  <a16:creationId xmlns="" xmlns:a16="http://schemas.microsoft.com/office/drawing/2014/main" id="{FE6EFE8A-51D2-4AF6-A18C-29A9E5EF5A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1" name="AutoShape 7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BE7295F0-83C2-3A86-5C66-659460EB7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907" y="5987064"/>
            <a:ext cx="529286" cy="74261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57A1DB-B99C-0DAE-4E30-14D8326378FF}"/>
              </a:ext>
            </a:extLst>
          </p:cNvPr>
          <p:cNvSpPr txBox="1"/>
          <p:nvPr/>
        </p:nvSpPr>
        <p:spPr>
          <a:xfrm>
            <a:off x="1292087" y="5987064"/>
            <a:ext cx="3289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АССАМБЛЕИ</a:t>
            </a:r>
          </a:p>
        </p:txBody>
      </p:sp>
    </p:spTree>
    <p:extLst>
      <p:ext uri="{BB962C8B-B14F-4D97-AF65-F5344CB8AC3E}">
        <p14:creationId xmlns:p14="http://schemas.microsoft.com/office/powerpoint/2010/main" val="360607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185">
            <a:extLst>
              <a:ext uri="{FF2B5EF4-FFF2-40B4-BE49-F238E27FC236}">
                <a16:creationId xmlns="" xmlns:a16="http://schemas.microsoft.com/office/drawing/2014/main" id="{8A351602-3772-4279-B0D3-A523F6F6EA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A5AAAA75-5FFB-4C07-AD4A-3146773E6C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479895E-3847-44BB-8404-28F14219FB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50E02F68-8149-4236-8D9F-6B550F78B9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956FCAAB-F073-4561-A484-42C7DD10D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6CF8DB94-87A3-43E9-9BBB-301CFF0FB0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7D6BF779-0B8C-4CC2-9268-9506AD0C53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8B646C36-EEEC-4D52-8E8E-206F4CD8A3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524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DA9A7F-0BB4-06E7-162D-F9E40C338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18" y="810623"/>
            <a:ext cx="5004505" cy="10778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6000" b="1" cap="all" spc="1500" dirty="0">
                <a:ea typeface="Source Sans Pro SemiBold" panose="020B0603030403020204" pitchFamily="34" charset="0"/>
              </a:rPr>
              <a:t>Вопрос.</a:t>
            </a:r>
            <a:endParaRPr lang="en-US" sz="6000" b="1" cap="all" spc="1500" dirty="0">
              <a:ea typeface="Source Sans Pro SemiBold" panose="020B0603030403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2EBBF56-923D-48A7-9F8F-86E33CFA3E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481655" y="673020"/>
            <a:ext cx="4833902" cy="5683329"/>
            <a:chOff x="1674895" y="1345036"/>
            <a:chExt cx="5428610" cy="4210939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A6D5794E-BC9E-4A8A-BB29-9A32C8F267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216175AF-13E0-4D14-8638-11BBE8359A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25" name="Rectangle 24">
            <a:extLst>
              <a:ext uri="{FF2B5EF4-FFF2-40B4-BE49-F238E27FC236}">
                <a16:creationId xmlns="" xmlns:a16="http://schemas.microsoft.com/office/drawing/2014/main" id="{8258443E-B333-44F4-8D49-1EAB1C1A46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50256" y="596822"/>
            <a:ext cx="4833901" cy="565387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aphic 185">
            <a:extLst>
              <a:ext uri="{FF2B5EF4-FFF2-40B4-BE49-F238E27FC236}">
                <a16:creationId xmlns="" xmlns:a16="http://schemas.microsoft.com/office/drawing/2014/main" id="{FB9739EB-7F66-433D-841F-AB3CD18700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463427" y="115962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104F2BBD-A005-4DCB-9566-F2351050BE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8B00DEC7-198B-49D1-98FD-018F3ECFCF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F14DFC82-B3B3-468E-91B3-1302CFC684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D3250EFE-214E-4B8E-AF96-036A514FFB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AD058EBE-D4A5-4C43-B170-6A451F87A7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C2B37BC9-28BC-CD26-B092-30EBCC471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83" y="1126418"/>
            <a:ext cx="3487247" cy="4594684"/>
          </a:xfrm>
          <a:prstGeom prst="rect">
            <a:avLst/>
          </a:prstGeom>
          <a:ln w="28575">
            <a:noFill/>
          </a:ln>
        </p:spPr>
      </p:pic>
      <p:sp>
        <p:nvSpPr>
          <p:cNvPr id="34" name="Graphic 212">
            <a:extLst>
              <a:ext uri="{FF2B5EF4-FFF2-40B4-BE49-F238E27FC236}">
                <a16:creationId xmlns="" xmlns:a16="http://schemas.microsoft.com/office/drawing/2014/main" id="{4FB204DF-284E-45F6-A017-79A4DF57BC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6" name="Graphic 212">
            <a:extLst>
              <a:ext uri="{FF2B5EF4-FFF2-40B4-BE49-F238E27FC236}">
                <a16:creationId xmlns="" xmlns:a16="http://schemas.microsoft.com/office/drawing/2014/main" id="{EB8560A9-B281-46EB-A304-1E4A5A00D6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4D1A5E71-B6B6-486A-8CDC-C7ABD9B903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667882DD-56E8-460E-99D5-86E71982D5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AutoShape 7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EA1AD2AF-E228-11D4-3223-9E040966D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907" y="5987064"/>
            <a:ext cx="529286" cy="74261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B07E208-33AE-714B-42EE-89D25E2AFDA9}"/>
              </a:ext>
            </a:extLst>
          </p:cNvPr>
          <p:cNvSpPr txBox="1"/>
          <p:nvPr/>
        </p:nvSpPr>
        <p:spPr>
          <a:xfrm>
            <a:off x="662357" y="1732334"/>
            <a:ext cx="51793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Среди приглашённых в Россию специалистов было много архитекторов и скульпторов. Назовите фамилию мастера, выполнившего этот бюст императора, а также многие другие скульптурные работы, отца знаменитого архитектора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5BBD6B3-F8CE-8F74-9CC9-C1EDFB8BAF70}"/>
              </a:ext>
            </a:extLst>
          </p:cNvPr>
          <p:cNvSpPr txBox="1"/>
          <p:nvPr/>
        </p:nvSpPr>
        <p:spPr>
          <a:xfrm>
            <a:off x="805070" y="5721102"/>
            <a:ext cx="4652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Бартоломео Карло Растрелли</a:t>
            </a:r>
          </a:p>
        </p:txBody>
      </p:sp>
    </p:spTree>
    <p:extLst>
      <p:ext uri="{BB962C8B-B14F-4D97-AF65-F5344CB8AC3E}">
        <p14:creationId xmlns:p14="http://schemas.microsoft.com/office/powerpoint/2010/main" val="181571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602600"/>
              </p:ext>
            </p:extLst>
          </p:nvPr>
        </p:nvGraphicFramePr>
        <p:xfrm>
          <a:off x="2049079" y="464049"/>
          <a:ext cx="8357191" cy="538170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7525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691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54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6746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Comic Sans MS" panose="030F0702030302020204" pitchFamily="66" charset="0"/>
                        </a:rPr>
                        <a:t>ПЕТР </a:t>
                      </a:r>
                      <a:r>
                        <a:rPr lang="en-US" sz="2400" dirty="0"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ru-RU" sz="2400" dirty="0">
                          <a:latin typeface="Comic Sans MS" panose="030F0702030302020204" pitchFamily="66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Comic Sans MS" panose="030F0702030302020204" pitchFamily="66" charset="0"/>
                        </a:rPr>
                        <a:t> ФАКТЫ БИОГРАФИИ</a:t>
                      </a:r>
                    </a:p>
                    <a:p>
                      <a:pPr algn="ctr"/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  <a:hlinkClick r:id="rId2" action="ppaction://hlinksldjump"/>
                        </a:rPr>
                        <a:t>1 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  <a:hlinkClick r:id="rId3" action="ppaction://hlinksldjump"/>
                        </a:rPr>
                        <a:t>2 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  <a:hlinkClick r:id="rId4" action="ppaction://hlinksldjump"/>
                        </a:rPr>
                        <a:t>3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</a:rPr>
                        <a:t>  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omic Sans MS" panose="030F0702030302020204" pitchFamily="66" charset="0"/>
                        </a:rPr>
                        <a:t>«ПТЕНЦЫ ГНЕЗДА ПЕТРОВА»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  <a:hlinkClick r:id="rId5" action="ppaction://hlinksldjump"/>
                        </a:rPr>
                        <a:t>1 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  <a:hlinkClick r:id="rId6" action="ppaction://hlinksldjump"/>
                        </a:rPr>
                        <a:t>2 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  <a:hlinkClick r:id="rId7" action="ppaction://hlinksldjump"/>
                        </a:rPr>
                        <a:t>3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</a:rPr>
                        <a:t>  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omic Sans MS" panose="030F0702030302020204" pitchFamily="66" charset="0"/>
                        </a:rPr>
                        <a:t>СЕВЕРНАЯ ВОЙНА</a:t>
                      </a:r>
                    </a:p>
                    <a:p>
                      <a:pPr algn="ctr"/>
                      <a:endParaRPr lang="ru-RU" sz="2400" dirty="0">
                        <a:latin typeface="Comic Sans MS" panose="030F0702030302020204" pitchFamily="66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  <a:hlinkClick r:id="rId8" action="ppaction://hlinksldjump"/>
                        </a:rPr>
                        <a:t>1 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  <a:hlinkClick r:id="rId9" action="ppaction://hlinksldjump"/>
                        </a:rPr>
                        <a:t>2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  <a:hlinkClick r:id="rId10" action="ppaction://hlinksldjump"/>
                        </a:rPr>
                        <a:t>3 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</a:rPr>
                        <a:t>  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9062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omic Sans MS" panose="030F0702030302020204" pitchFamily="66" charset="0"/>
                        </a:rPr>
                        <a:t>ВЕЛИКОЕ ПОСОЛЬСТВО</a:t>
                      </a:r>
                    </a:p>
                    <a:p>
                      <a:pPr algn="ctr"/>
                      <a:endParaRPr lang="ru-RU" sz="2400" dirty="0">
                        <a:latin typeface="Comic Sans MS" panose="030F0702030302020204" pitchFamily="66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  <a:hlinkClick r:id="rId11" action="ppaction://hlinksldjump"/>
                        </a:rPr>
                        <a:t>1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  <a:hlinkClick r:id="rId12" action="ppaction://hlinksldjump"/>
                        </a:rPr>
                        <a:t>2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  <a:hlinkClick r:id="rId13" action="ppaction://hlinksldjump"/>
                        </a:rPr>
                        <a:t>3 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</a:rPr>
                        <a:t> 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omic Sans MS" panose="030F0702030302020204" pitchFamily="66" charset="0"/>
                          <a:cs typeface="Times New Roman" pitchFamily="18" charset="0"/>
                        </a:rPr>
                        <a:t>ПЕРВЫЙ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</a:rPr>
                        <a:t> МУЗЕЙ - КУНСТКАМЕРА</a:t>
                      </a:r>
                      <a:endParaRPr lang="ru-RU" sz="2400" dirty="0">
                        <a:latin typeface="Comic Sans MS" panose="030F0702030302020204" pitchFamily="66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dirty="0">
                        <a:latin typeface="Comic Sans MS" panose="030F0702030302020204" pitchFamily="66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  <a:hlinkClick r:id="rId14" action="ppaction://hlinksldjump"/>
                        </a:rPr>
                        <a:t>1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  <a:hlinkClick r:id="rId15" action="ppaction://hlinksldjump"/>
                        </a:rPr>
                        <a:t>2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  <a:hlinkClick r:id="rId16" action="ppaction://hlinksldjump"/>
                        </a:rPr>
                        <a:t>3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</a:rPr>
                        <a:t>  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omic Sans MS" panose="030F0702030302020204" pitchFamily="66" charset="0"/>
                        </a:rPr>
                        <a:t>ПЕТРОВСКИЕ ГОРОДА РОССИИ</a:t>
                      </a:r>
                    </a:p>
                    <a:p>
                      <a:pPr algn="ctr"/>
                      <a:endParaRPr lang="ru-RU" sz="2400" dirty="0">
                        <a:latin typeface="Comic Sans MS" panose="030F0702030302020204" pitchFamily="66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  <a:hlinkClick r:id="rId17" action="ppaction://hlinksldjump"/>
                        </a:rPr>
                        <a:t>1  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  <a:hlinkClick r:id="rId18" action="ppaction://hlinksldjump"/>
                        </a:rPr>
                        <a:t>2  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  <a:hlinkClick r:id="rId19" action="ppaction://hlinksldjump"/>
                        </a:rPr>
                        <a:t>3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</a:rPr>
                        <a:t>   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1642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omic Sans MS" panose="030F0702030302020204" pitchFamily="66" charset="0"/>
                          <a:cs typeface="Times New Roman" pitchFamily="18" charset="0"/>
                        </a:rPr>
                        <a:t>КУЛЬТУРА ПЕРОВСКОЙ ЭПОХИ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  <a:hlinkClick r:id="rId20" action="ppaction://hlinksldjump"/>
                        </a:rPr>
                        <a:t>1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  <a:hlinkClick r:id="rId21" action="ppaction://hlinksldjump"/>
                        </a:rPr>
                        <a:t>2 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  <a:hlinkClick r:id="rId22" action="ppaction://hlinksldjump"/>
                        </a:rPr>
                        <a:t>3 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</a:rPr>
                        <a:t> 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Comic Sans MS" panose="030F0702030302020204" pitchFamily="66" charset="0"/>
                        </a:rPr>
                        <a:t>ПЕТЕРБУРГ – НОВАЯ СТОЛИЦА</a:t>
                      </a:r>
                      <a:r>
                        <a:rPr lang="ru-RU" sz="2400" dirty="0">
                          <a:latin typeface="Comic Sans MS" panose="030F0702030302020204" pitchFamily="66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  <a:hlinkClick r:id="rId23" action="ppaction://hlinksldjump"/>
                        </a:rPr>
                        <a:t>1 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  <a:hlinkClick r:id="rId24" action="ppaction://hlinksldjump"/>
                        </a:rPr>
                        <a:t>2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  <a:hlinkClick r:id="rId25" action="ppaction://hlinksldjump"/>
                        </a:rPr>
                        <a:t>3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</a:rPr>
                        <a:t>  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omic Sans MS" panose="030F0702030302020204" pitchFamily="66" charset="0"/>
                        </a:rPr>
                        <a:t>ФЛОТ</a:t>
                      </a:r>
                    </a:p>
                    <a:p>
                      <a:pPr algn="ctr"/>
                      <a:endParaRPr lang="ru-RU" sz="2400" dirty="0">
                        <a:latin typeface="Comic Sans MS" panose="030F0702030302020204" pitchFamily="66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  <a:hlinkClick r:id="rId26" action="ppaction://hlinksldjump"/>
                        </a:rPr>
                        <a:t>1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  <a:hlinkClick r:id="rId27" action="ppaction://hlinksldjump"/>
                        </a:rPr>
                        <a:t>2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  <a:hlinkClick r:id="rId28" action="ppaction://hlinksldjump"/>
                        </a:rPr>
                        <a:t>3</a:t>
                      </a:r>
                      <a:r>
                        <a:rPr lang="ru-RU" sz="2400" baseline="0" dirty="0">
                          <a:latin typeface="Comic Sans MS" panose="030F0702030302020204" pitchFamily="66" charset="0"/>
                          <a:cs typeface="Times New Roman" pitchFamily="18" charset="0"/>
                        </a:rPr>
                        <a:t>   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181351" y="169094"/>
            <a:ext cx="323069" cy="326207"/>
          </a:xfrm>
          <a:prstGeom prst="roundRect">
            <a:avLst/>
          </a:prstGeom>
          <a:solidFill>
            <a:schemeClr val="accent1">
              <a:lumMod val="75000"/>
              <a:alpha val="2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ольцо 5"/>
          <p:cNvSpPr/>
          <p:nvPr/>
        </p:nvSpPr>
        <p:spPr>
          <a:xfrm>
            <a:off x="4102847" y="142875"/>
            <a:ext cx="345329" cy="336387"/>
          </a:xfrm>
          <a:prstGeom prst="donut">
            <a:avLst/>
          </a:prstGeom>
          <a:solidFill>
            <a:srgbClr val="002060">
              <a:alpha val="8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81701" y="169094"/>
            <a:ext cx="323069" cy="326207"/>
          </a:xfrm>
          <a:prstGeom prst="roundRect">
            <a:avLst/>
          </a:prstGeom>
          <a:solidFill>
            <a:schemeClr val="accent1">
              <a:lumMod val="75000"/>
              <a:alpha val="2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705851" y="159569"/>
            <a:ext cx="323069" cy="326207"/>
          </a:xfrm>
          <a:prstGeom prst="roundRect">
            <a:avLst/>
          </a:prstGeom>
          <a:solidFill>
            <a:schemeClr val="accent1">
              <a:lumMod val="75000"/>
              <a:alpha val="2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466898" y="2983039"/>
            <a:ext cx="323069" cy="326207"/>
          </a:xfrm>
          <a:prstGeom prst="roundRect">
            <a:avLst/>
          </a:prstGeom>
          <a:solidFill>
            <a:schemeClr val="accent1">
              <a:lumMod val="75000"/>
              <a:alpha val="2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98016" y="2983039"/>
            <a:ext cx="323069" cy="326207"/>
          </a:xfrm>
          <a:prstGeom prst="roundRect">
            <a:avLst/>
          </a:prstGeom>
          <a:solidFill>
            <a:schemeClr val="accent1">
              <a:lumMod val="75000"/>
              <a:alpha val="2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788678" y="6156835"/>
            <a:ext cx="323069" cy="326207"/>
          </a:xfrm>
          <a:prstGeom prst="roundRect">
            <a:avLst/>
          </a:prstGeom>
          <a:solidFill>
            <a:schemeClr val="accent1">
              <a:lumMod val="75000"/>
              <a:alpha val="2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53126" y="5903144"/>
            <a:ext cx="323069" cy="326207"/>
          </a:xfrm>
          <a:prstGeom prst="roundRect">
            <a:avLst/>
          </a:prstGeom>
          <a:solidFill>
            <a:schemeClr val="accent1">
              <a:lumMod val="75000"/>
              <a:alpha val="2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953126" y="6360344"/>
            <a:ext cx="323069" cy="326207"/>
          </a:xfrm>
          <a:prstGeom prst="roundRect">
            <a:avLst/>
          </a:prstGeom>
          <a:solidFill>
            <a:schemeClr val="accent1">
              <a:lumMod val="75000"/>
              <a:alpha val="2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 rot="10800000">
            <a:off x="1669011" y="5993731"/>
            <a:ext cx="323069" cy="326207"/>
          </a:xfrm>
          <a:prstGeom prst="roundRect">
            <a:avLst/>
          </a:prstGeom>
          <a:solidFill>
            <a:schemeClr val="accent1">
              <a:lumMod val="75000"/>
              <a:alpha val="2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ольцо 22"/>
          <p:cNvSpPr/>
          <p:nvPr/>
        </p:nvSpPr>
        <p:spPr>
          <a:xfrm>
            <a:off x="6950822" y="171450"/>
            <a:ext cx="345329" cy="336387"/>
          </a:xfrm>
          <a:prstGeom prst="donut">
            <a:avLst/>
          </a:prstGeom>
          <a:solidFill>
            <a:srgbClr val="002060">
              <a:alpha val="8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Кольцо 23"/>
          <p:cNvSpPr/>
          <p:nvPr/>
        </p:nvSpPr>
        <p:spPr>
          <a:xfrm>
            <a:off x="9589247" y="152400"/>
            <a:ext cx="345329" cy="336387"/>
          </a:xfrm>
          <a:prstGeom prst="donut">
            <a:avLst/>
          </a:prstGeom>
          <a:solidFill>
            <a:srgbClr val="002060">
              <a:alpha val="8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Кольцо 24"/>
          <p:cNvSpPr/>
          <p:nvPr/>
        </p:nvSpPr>
        <p:spPr>
          <a:xfrm>
            <a:off x="10497494" y="3600613"/>
            <a:ext cx="345329" cy="336387"/>
          </a:xfrm>
          <a:prstGeom prst="donut">
            <a:avLst/>
          </a:prstGeom>
          <a:solidFill>
            <a:srgbClr val="002060">
              <a:alpha val="8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Кольцо 25"/>
          <p:cNvSpPr/>
          <p:nvPr/>
        </p:nvSpPr>
        <p:spPr>
          <a:xfrm>
            <a:off x="1325289" y="2366381"/>
            <a:ext cx="345329" cy="336387"/>
          </a:xfrm>
          <a:prstGeom prst="donut">
            <a:avLst/>
          </a:prstGeom>
          <a:solidFill>
            <a:srgbClr val="002060">
              <a:alpha val="8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Кольцо 26"/>
          <p:cNvSpPr/>
          <p:nvPr/>
        </p:nvSpPr>
        <p:spPr>
          <a:xfrm>
            <a:off x="2360690" y="6113837"/>
            <a:ext cx="345329" cy="336387"/>
          </a:xfrm>
          <a:prstGeom prst="donut">
            <a:avLst/>
          </a:prstGeom>
          <a:solidFill>
            <a:srgbClr val="002060">
              <a:alpha val="8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Кольцо 27"/>
          <p:cNvSpPr/>
          <p:nvPr/>
        </p:nvSpPr>
        <p:spPr>
          <a:xfrm>
            <a:off x="4988672" y="5895975"/>
            <a:ext cx="345329" cy="336387"/>
          </a:xfrm>
          <a:prstGeom prst="donut">
            <a:avLst/>
          </a:prstGeom>
          <a:solidFill>
            <a:srgbClr val="002060">
              <a:alpha val="8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Кольцо 28"/>
          <p:cNvSpPr/>
          <p:nvPr/>
        </p:nvSpPr>
        <p:spPr>
          <a:xfrm>
            <a:off x="6849222" y="6359525"/>
            <a:ext cx="345329" cy="336387"/>
          </a:xfrm>
          <a:prstGeom prst="donut">
            <a:avLst/>
          </a:prstGeom>
          <a:solidFill>
            <a:srgbClr val="002060">
              <a:alpha val="8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Кольцо 29"/>
          <p:cNvSpPr/>
          <p:nvPr/>
        </p:nvSpPr>
        <p:spPr>
          <a:xfrm>
            <a:off x="7751670" y="6146655"/>
            <a:ext cx="345329" cy="336387"/>
          </a:xfrm>
          <a:prstGeom prst="donut">
            <a:avLst/>
          </a:prstGeom>
          <a:solidFill>
            <a:srgbClr val="002060">
              <a:alpha val="8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5-конечная звезда 32">
            <a:hlinkClick r:id="" action="ppaction://noaction"/>
          </p:cNvPr>
          <p:cNvSpPr/>
          <p:nvPr/>
        </p:nvSpPr>
        <p:spPr>
          <a:xfrm>
            <a:off x="10146459" y="6370373"/>
            <a:ext cx="409903" cy="36260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рест 2"/>
          <p:cNvSpPr/>
          <p:nvPr/>
        </p:nvSpPr>
        <p:spPr>
          <a:xfrm rot="2714075">
            <a:off x="2293094" y="185091"/>
            <a:ext cx="309501" cy="296938"/>
          </a:xfrm>
          <a:prstGeom prst="plus">
            <a:avLst/>
          </a:prstGeom>
          <a:solidFill>
            <a:srgbClr val="FF0000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рест 6"/>
          <p:cNvSpPr/>
          <p:nvPr/>
        </p:nvSpPr>
        <p:spPr>
          <a:xfrm rot="2714075">
            <a:off x="5036293" y="185088"/>
            <a:ext cx="309501" cy="296938"/>
          </a:xfrm>
          <a:prstGeom prst="plus">
            <a:avLst/>
          </a:prstGeom>
          <a:solidFill>
            <a:srgbClr val="FF0000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рест 7"/>
          <p:cNvSpPr/>
          <p:nvPr/>
        </p:nvSpPr>
        <p:spPr>
          <a:xfrm rot="2714075">
            <a:off x="7712822" y="204138"/>
            <a:ext cx="309501" cy="296938"/>
          </a:xfrm>
          <a:prstGeom prst="plus">
            <a:avLst/>
          </a:prstGeom>
          <a:solidFill>
            <a:srgbClr val="FF0000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рест 12"/>
          <p:cNvSpPr/>
          <p:nvPr/>
        </p:nvSpPr>
        <p:spPr>
          <a:xfrm rot="2714075">
            <a:off x="1341876" y="3666569"/>
            <a:ext cx="309501" cy="296938"/>
          </a:xfrm>
          <a:prstGeom prst="plus">
            <a:avLst/>
          </a:prstGeom>
          <a:solidFill>
            <a:srgbClr val="FF0000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рест 11"/>
          <p:cNvSpPr/>
          <p:nvPr/>
        </p:nvSpPr>
        <p:spPr>
          <a:xfrm rot="7484042">
            <a:off x="3785796" y="6097547"/>
            <a:ext cx="309501" cy="296938"/>
          </a:xfrm>
          <a:prstGeom prst="plus">
            <a:avLst/>
          </a:prstGeom>
          <a:solidFill>
            <a:srgbClr val="FF0000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рест 13"/>
          <p:cNvSpPr/>
          <p:nvPr/>
        </p:nvSpPr>
        <p:spPr>
          <a:xfrm rot="2714075">
            <a:off x="5007718" y="6380805"/>
            <a:ext cx="309501" cy="296938"/>
          </a:xfrm>
          <a:prstGeom prst="plus">
            <a:avLst/>
          </a:prstGeom>
          <a:solidFill>
            <a:srgbClr val="FF0000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ест 10"/>
          <p:cNvSpPr/>
          <p:nvPr/>
        </p:nvSpPr>
        <p:spPr>
          <a:xfrm rot="2714075">
            <a:off x="6865092" y="5919137"/>
            <a:ext cx="309501" cy="296938"/>
          </a:xfrm>
          <a:prstGeom prst="plus">
            <a:avLst/>
          </a:prstGeom>
          <a:solidFill>
            <a:srgbClr val="FF0000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рест 9"/>
          <p:cNvSpPr/>
          <p:nvPr/>
        </p:nvSpPr>
        <p:spPr>
          <a:xfrm rot="2714075">
            <a:off x="9749188" y="6204558"/>
            <a:ext cx="309501" cy="296938"/>
          </a:xfrm>
          <a:prstGeom prst="plus">
            <a:avLst/>
          </a:prstGeom>
          <a:solidFill>
            <a:srgbClr val="FF0000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ест 8"/>
          <p:cNvSpPr/>
          <p:nvPr/>
        </p:nvSpPr>
        <p:spPr>
          <a:xfrm rot="2714075">
            <a:off x="10473683" y="2448518"/>
            <a:ext cx="309501" cy="296938"/>
          </a:xfrm>
          <a:prstGeom prst="plus">
            <a:avLst/>
          </a:prstGeom>
          <a:solidFill>
            <a:srgbClr val="FF0000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00065 0.1388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9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69 L -0.10226 0.141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7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0.09757 0.1384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00833 0.13889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6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11459 0.13634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6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0.09895 0.13426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6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01077 0.13843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6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0.10764 0.14005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7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17031 0.06435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321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6627 -0.02037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20" y="-101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37 0.03171 L -0.1345 -0.07685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-544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16927 -0.10463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-523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16771 -0.02361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118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L 0.16927 0.05995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2986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625 L -0.05573 -0.19722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-956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0.01315 -0.18681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9352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0.10156 -0.18981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9491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023 L -0.09909 -0.18565 " pathEditMode="relative" rAng="0" ptsTypes="AA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9" y="-9306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00039 -0.18704 " pathEditMode="relative" rAng="0" ptsTypes="AA">
                                      <p:cBhvr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935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0.10455 -0.18472 " pathEditMode="relative" rAng="0" ptsTypes="AA"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1" y="-9236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-0.0944 -0.19283 " pathEditMode="relative" rAng="0" ptsTypes="AA">
                                      <p:cBhvr>
                                        <p:cTn id="1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9653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21 0.02893 L 0.13242 -0.16297 " pathEditMode="relative" rAng="0" ptsTypes="AA">
                                      <p:cBhvr>
                                        <p:cTn id="1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9606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07071 -0.22176 " pathEditMode="relative" rAng="0" ptsTypes="AA">
                                      <p:cBhvr>
                                        <p:cTn id="1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-11088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23 L 0.10261 -0.51018 " pathEditMode="relative" rAng="0" ptsTypes="AA">
                                      <p:cBhvr>
                                        <p:cTn id="1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255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00104 -0.50672 " pathEditMode="relative" rAng="0" ptsTypes="AA">
                                      <p:cBhvr>
                                        <p:cTn id="1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5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-0.09896 -0.50949 " pathEditMode="relative" rAng="0" ptsTypes="AA">
                                      <p:cBhvr>
                                        <p:cTn id="1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-255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0.09857 0.13704 " pathEditMode="relative" rAng="0" ptsTypes="AA">
                                      <p:cBhvr>
                                        <p:cTn id="1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2" y="6852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13" grpId="0" animBg="1"/>
      <p:bldP spid="13" grpId="1" animBg="1"/>
      <p:bldP spid="12" grpId="0" animBg="1"/>
      <p:bldP spid="12" grpId="1" animBg="1"/>
      <p:bldP spid="14" grpId="0" animBg="1"/>
      <p:bldP spid="14" grpId="1" animBg="1"/>
      <p:bldP spid="11" grpId="0" animBg="1"/>
      <p:bldP spid="11" grpId="1" animBg="1"/>
      <p:bldP spid="10" grpId="0" animBg="1"/>
      <p:bldP spid="10" grpId="1" animBg="1"/>
      <p:bldP spid="9" grpId="0" animBg="1"/>
      <p:bldP spid="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185">
            <a:extLst>
              <a:ext uri="{FF2B5EF4-FFF2-40B4-BE49-F238E27FC236}">
                <a16:creationId xmlns="" xmlns:a16="http://schemas.microsoft.com/office/drawing/2014/main" id="{8A351602-3772-4279-B0D3-A523F6F6EA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A5AAAA75-5FFB-4C07-AD4A-3146773E6C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479895E-3847-44BB-8404-28F14219FB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50E02F68-8149-4236-8D9F-6B550F78B9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956FCAAB-F073-4561-A484-42C7DD10D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6CF8DB94-87A3-43E9-9BBB-301CFF0FB0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7D6BF779-0B8C-4CC2-9268-9506AD0C53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489B7BFD-8F45-4093-AD9C-91B15B0503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464302-6BC2-9E4A-0F3E-52D224174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86" y="507238"/>
            <a:ext cx="4828164" cy="10626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6000" b="1" cap="all" spc="1500" dirty="0">
                <a:ea typeface="Source Sans Pro SemiBold" panose="020B0603030403020204" pitchFamily="34" charset="0"/>
              </a:rPr>
              <a:t>вопрос</a:t>
            </a:r>
            <a:endParaRPr lang="en-US" sz="6000" b="1" cap="all" spc="1500" dirty="0">
              <a:ea typeface="Source Sans Pro SemiBold" panose="020B0603030403020204" pitchFamily="34" charset="0"/>
            </a:endParaRPr>
          </a:p>
        </p:txBody>
      </p:sp>
      <p:pic>
        <p:nvPicPr>
          <p:cNvPr id="5" name="Объект 4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6B9E2341-715A-089A-2031-0FF6682F4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" r="5262" b="-2"/>
          <a:stretch/>
        </p:blipFill>
        <p:spPr>
          <a:xfrm>
            <a:off x="5467894" y="590861"/>
            <a:ext cx="5290998" cy="5290998"/>
          </a:xfrm>
          <a:custGeom>
            <a:avLst/>
            <a:gdLst/>
            <a:ahLst/>
            <a:cxnLst/>
            <a:rect l="l" t="t" r="r" b="b"/>
            <a:pathLst>
              <a:path w="5290998" h="5290998">
                <a:moveTo>
                  <a:pt x="2645499" y="0"/>
                </a:moveTo>
                <a:cubicBezTo>
                  <a:pt x="4106568" y="0"/>
                  <a:pt x="5290998" y="1184430"/>
                  <a:pt x="5290998" y="2645499"/>
                </a:cubicBezTo>
                <a:cubicBezTo>
                  <a:pt x="5290998" y="4106568"/>
                  <a:pt x="4106568" y="5290998"/>
                  <a:pt x="2645499" y="5290998"/>
                </a:cubicBezTo>
                <a:cubicBezTo>
                  <a:pt x="1184430" y="5290998"/>
                  <a:pt x="0" y="4106568"/>
                  <a:pt x="0" y="2645499"/>
                </a:cubicBezTo>
                <a:cubicBezTo>
                  <a:pt x="0" y="1184430"/>
                  <a:pt x="1184430" y="0"/>
                  <a:pt x="2645499" y="0"/>
                </a:cubicBezTo>
                <a:close/>
              </a:path>
            </a:pathLst>
          </a:custGeom>
          <a:ln w="25400">
            <a:noFill/>
          </a:ln>
        </p:spPr>
      </p:pic>
      <p:sp>
        <p:nvSpPr>
          <p:cNvPr id="21" name="Graphic 212">
            <a:extLst>
              <a:ext uri="{FF2B5EF4-FFF2-40B4-BE49-F238E27FC236}">
                <a16:creationId xmlns="" xmlns:a16="http://schemas.microsoft.com/office/drawing/2014/main" id="{4D4C00DC-4DC6-4CD2-9E31-F17E6CEBC5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3" name="Graphic 212">
            <a:extLst>
              <a:ext uri="{FF2B5EF4-FFF2-40B4-BE49-F238E27FC236}">
                <a16:creationId xmlns="" xmlns:a16="http://schemas.microsoft.com/office/drawing/2014/main" id="{A499C65A-9B02-4D7F-BD68-CD38D88055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5" name="Graphic 190">
            <a:extLst>
              <a:ext uri="{FF2B5EF4-FFF2-40B4-BE49-F238E27FC236}">
                <a16:creationId xmlns="" xmlns:a16="http://schemas.microsoft.com/office/drawing/2014/main" id="{66FB5A75-BDE2-4F12-A95B-C48788A76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370622" y="1755501"/>
            <a:ext cx="1598829" cy="531293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DC86CBC8-A814-4C0C-A287-7C549693D2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6AA52F4F-14E6-402F-A196-668B9CA9BC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aphic 4">
            <a:extLst>
              <a:ext uri="{FF2B5EF4-FFF2-40B4-BE49-F238E27FC236}">
                <a16:creationId xmlns="" xmlns:a16="http://schemas.microsoft.com/office/drawing/2014/main" id="{1F4896D7-5AD0-4505-BCCD-82262CFEE2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035286" y="3429061"/>
            <a:ext cx="1861484" cy="1861513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C04C31-4BBB-4AC5-A222-4E79BDDF6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090890F0-A440-4A5F-89E2-860A604251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F9BA7632-2294-4740-BB61-DFA5017B7B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D025C556-497E-4B62-9131-98448B5A7C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C467884A-CD29-4BCE-A1A4-1E629953FC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73A1BC11-A782-4A26-87D0-76C92BAB70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787142E-1022-4109-9141-85FF9C22EC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763BCB7E-36CC-4105-9CDA-BFB80F3FFC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A6EF2588-350F-4CCE-9BF8-799EC71961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0A696712-7E60-48CD-A6F8-91754B0908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0244E95B-2BBF-4335-BEFC-BA135EF949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0D692242-534C-4A58-90D7-43A781D236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C72B2EF-E5D1-46BF-B7FE-A9D174508B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48805B31-6BA4-45FA-8180-436B2EC419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51B376A0-4543-4AE3-8071-5C746BADEC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0824AEB4-F797-4131-AD1A-BCB807B086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7399A867-568D-43D3-8F17-6644C8D096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9953DBA6-7A8F-4369-8F18-DC19A21B43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D9167760-8210-45B7-96C9-462EB82D8E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3B578C99-7B91-480A-B8CA-B9FB3AF176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CDF91670-E084-4B4B-9F86-75DD43CBE8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8FC99F2F-C73F-444D-B4BB-C02E463AB2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7F3FF604-A6A9-4EDC-868C-696B92122A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38D6C5BB-BF17-4FE8-B611-578E8EBE92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A80A8D66-3FA7-4C04-AEDC-D8F94AA433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3DE9B826-6E87-4EF5-AA9D-F55BB3A21D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BBAEEC53-BED0-4ACB-94B4-818158D7EF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30709FE3-3633-4C01-AAD6-75ADD93953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C0D68B00-260E-4EFC-A1FE-8B04EB5A72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360AF8DD-D1D2-43F3-83E5-ECF20A0916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87B3F103-7F53-4D5E-B9A2-DE4F0B78D0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2BBECD20-3735-4F14-8816-26D648091F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500687DC-38D4-44B7-BA7D-D8A0BA155F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23AFC6B0-2B60-47B1-B854-A02279C706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39963332-7F58-48B9-9BAB-87C986F39E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342BD313-0F6E-4DC3-B8A8-861289801F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2253CE00-9D58-4821-B362-2552C433B3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7E89086E-98CE-4697-8CE7-B2E7DB2E8C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CE9357F-710D-4D3B-90C1-CF19E73F27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170ED7F2-AD38-47BC-B6A1-FF7E20AFDE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02600E9C-0B0F-45ED-A2CF-DE0240B2B9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B07D2066-6599-4BD0-9CD5-7289EB1B81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7BF96C0D-1DEE-47F2-A950-16BC0896F5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FD254ABE-505D-4C6A-9267-BFB78FBBA0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822BBE38-BC6F-4DDE-BD6D-2B496CE420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1046D1FA-C431-4F16-8BDD-71C614D798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CF387987-DEF1-447C-BC86-281AC0B3D6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808DF01-2715-4215-81F1-B8C178304A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AED7F897-8A4F-4F3D-BFB1-738BCDCA97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9B51B8B7-D508-44C3-AFC5-820557A943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7FBC6B94-2A13-4303-AE51-334E386DAB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27897959-2F8E-4A05-9EA8-5B0329B574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0522AB50-D351-40F4-8A88-E856C1F27F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221AFD52-C13F-4A20-B1DB-13C1A9A3D8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8E789B3B-F514-4E02-8C1A-2F85817AAB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9E473BAC-3DA1-4D63-9D6C-2B993665F6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F385DCF4-8F59-4838-B86C-2B3EF0BCE7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3EC5A02E-609A-4C39-A35D-E8D038F7C9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7AB67B18-1821-4367-A7B6-CC2FFF66DF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DFCAC56E-4767-4984-9FE7-2C3CA57D01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0A1929ED-CEB2-4C49-B2ED-A206D37935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01D632F9-2F59-4C8D-B1BC-1CB0D15C36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03B9F80B-CAEF-442C-A218-E2B069545B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526A626E-CC14-4106-8AD4-DB3D81CD6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7CD710B8-B5DF-495F-ACEA-CFB9308CB5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E550C81D-B0B8-4DB8-A12C-B62944D07F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4EB82E53-B337-43EB-BFF8-1466F10E8B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D1DCEF3A-2B54-4AA2-9BFD-57EA4A2468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9F122967-34EF-4575-8E59-75D77FCD07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D87EBF9D-3949-4CCE-BB87-9784668346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58A1183F-B28F-4BAD-A14B-3940A6E92F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A81851B7-6D8F-454C-BBAA-498426069D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99759A7A-483F-4DB0-8677-C6AB61E197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BDD1E55B-DE82-4811-BB33-1468396D2C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F4B0251C-DACC-4A24-83BA-3D95F8D191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3647EF9B-D99D-48C1-B61E-19B85F4714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EB55DF3C-DDF0-4B01-849E-46A6634655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09149238-5A44-4264-84E6-DD25E7C01E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4E6925C1-B440-4C1C-8829-2E6D9EE142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937B5BDB-32A7-4C47-A984-AF2316600E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9B5A7D9C-91C9-49A3-8AD5-DB49632FD4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C64B015D-AFCF-4AB2-AE58-A069B06DB8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A4407931-9375-400F-88AC-C63D4E9E9C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554278B7-45C8-46E4-885A-69208D598B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3A806AB0-FBD6-41CD-997C-A76266D375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719E2D6D-6D96-4348-954B-3657A0B06D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9794AABE-9C3E-4A8C-820F-0FDF65213E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1DBEC39D-5464-46CA-B62B-24826F1F4D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41807973-667B-4780-B3AA-4ADC32DB3A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970D793C-C9EE-467B-8385-42B6905A00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94695A53-78EB-4811-8BBC-4707F30169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0576416F-0C2E-4D01-9357-5C73ADF856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="" xmlns:a16="http://schemas.microsoft.com/office/drawing/2014/main" id="{A091FE22-8667-4F89-A333-BA9A0917EC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CB779008-969D-4FA8-BB6C-3BBBCF919E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CDAF3B96-0DFB-44BA-959D-BF9643FFE2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5F66F5FF-98B2-4453-8175-EB602A6A03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751D9683-9D41-4058-B90B-99146FC2F3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0907098D-1005-4522-BA21-F1534CBACF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="" xmlns:a16="http://schemas.microsoft.com/office/drawing/2014/main" id="{5BFEF082-7E02-4ED8-B9D1-F0FC47FEC6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="" xmlns:a16="http://schemas.microsoft.com/office/drawing/2014/main" id="{4429C269-222E-4EFB-97B9-08FA243CEB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="" xmlns:a16="http://schemas.microsoft.com/office/drawing/2014/main" id="{FC460F7F-5702-4281-850B-59E4182A71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="" xmlns:a16="http://schemas.microsoft.com/office/drawing/2014/main" id="{A329057C-293F-4933-9DEA-2463E66D4B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="" xmlns:a16="http://schemas.microsoft.com/office/drawing/2014/main" id="{7274CBA8-6253-4229-AC37-1D7126639E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="" xmlns:a16="http://schemas.microsoft.com/office/drawing/2014/main" id="{B7ABAAD2-23FD-4AF4-8506-3CDDC5607B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="" xmlns:a16="http://schemas.microsoft.com/office/drawing/2014/main" id="{27A85620-3B33-477A-949C-3F221DCC21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="" xmlns:a16="http://schemas.microsoft.com/office/drawing/2014/main" id="{6247316E-E815-4CE3-9EC0-8DC8391EB4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="" xmlns:a16="http://schemas.microsoft.com/office/drawing/2014/main" id="{3D047E26-5A98-4B49-A453-C71D894500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="" xmlns:a16="http://schemas.microsoft.com/office/drawing/2014/main" id="{940C95BF-A85B-4251-A817-35A7B4F713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="" xmlns:a16="http://schemas.microsoft.com/office/drawing/2014/main" id="{EA4FDA2F-E340-40E6-8678-8F4F9EB3D4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="" xmlns:a16="http://schemas.microsoft.com/office/drawing/2014/main" id="{D94A3796-87FD-436D-8309-857F9B4898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2B20BE68-41F5-4E59-87CD-A8654B1238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="" xmlns:a16="http://schemas.microsoft.com/office/drawing/2014/main" id="{7FD87938-B42E-45E5-ABB8-936E00A244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="" xmlns:a16="http://schemas.microsoft.com/office/drawing/2014/main" id="{EA46A837-6AA3-4099-8055-251ED6D7D4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="" xmlns:a16="http://schemas.microsoft.com/office/drawing/2014/main" id="{B9D871B1-B4D0-4667-B5FA-21AE12E501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="" xmlns:a16="http://schemas.microsoft.com/office/drawing/2014/main" id="{477E102A-1E9D-44C8-9DA0-1B4B61444C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="" xmlns:a16="http://schemas.microsoft.com/office/drawing/2014/main" id="{42DB4921-ECFC-42CD-B91B-56AB1FE263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="" xmlns:a16="http://schemas.microsoft.com/office/drawing/2014/main" id="{3156177C-2880-4AAF-BFC7-C3EA4AD09A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="" xmlns:a16="http://schemas.microsoft.com/office/drawing/2014/main" id="{B7C807E0-34AB-4AC3-A674-D7E438C603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="" xmlns:a16="http://schemas.microsoft.com/office/drawing/2014/main" id="{93AD80AB-575A-4D50-A561-CE310E06BF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="" xmlns:a16="http://schemas.microsoft.com/office/drawing/2014/main" id="{E4C11A99-7E93-4B54-B1CE-D90D453254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="" xmlns:a16="http://schemas.microsoft.com/office/drawing/2014/main" id="{25A3E814-2D04-4881-B9E9-81ADDC0C97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="" xmlns:a16="http://schemas.microsoft.com/office/drawing/2014/main" id="{073D9FB4-F4AF-4974-A734-C9300D2107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="" xmlns:a16="http://schemas.microsoft.com/office/drawing/2014/main" id="{081A1414-A8F5-43F1-BA51-B058EF2C05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="" xmlns:a16="http://schemas.microsoft.com/office/drawing/2014/main" id="{E41588DC-3C7F-4695-A42A-B5ABEA8B51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="" xmlns:a16="http://schemas.microsoft.com/office/drawing/2014/main" id="{3884DF6D-4C87-4B4A-A918-B3F3C8BE35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="" xmlns:a16="http://schemas.microsoft.com/office/drawing/2014/main" id="{CF26F2A0-B8D0-48D4-A9A9-BEB75CFF1F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="" xmlns:a16="http://schemas.microsoft.com/office/drawing/2014/main" id="{7A9177E1-A6DC-4200-9D85-31A348E027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="" xmlns:a16="http://schemas.microsoft.com/office/drawing/2014/main" id="{7DA218E3-83A8-45E8-B2E3-4B693606C9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="" xmlns:a16="http://schemas.microsoft.com/office/drawing/2014/main" id="{31E51433-E260-493C-8A94-FCE7FD9BA2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="" xmlns:a16="http://schemas.microsoft.com/office/drawing/2014/main" id="{3A74FFD3-BE5F-435D-AC22-825B6E0494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="" xmlns:a16="http://schemas.microsoft.com/office/drawing/2014/main" id="{B3420F88-93EB-4790-A2BD-EFF61E77B0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="" xmlns:a16="http://schemas.microsoft.com/office/drawing/2014/main" id="{3875302B-159F-4E81-AD49-154BAA8FD7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="" xmlns:a16="http://schemas.microsoft.com/office/drawing/2014/main" id="{BE9966CE-BC06-4CEB-877D-34D9D1C2EE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="" xmlns:a16="http://schemas.microsoft.com/office/drawing/2014/main" id="{889924EA-8A9B-4ED5-8CF2-E184EE89D2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="" xmlns:a16="http://schemas.microsoft.com/office/drawing/2014/main" id="{300C1FB1-E227-40EE-A773-071D080BD1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="" xmlns:a16="http://schemas.microsoft.com/office/drawing/2014/main" id="{14F26B5D-6E35-40E8-90DF-FD65CB33FA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="" xmlns:a16="http://schemas.microsoft.com/office/drawing/2014/main" id="{059D8F05-F701-45A6-9377-454642C212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="" xmlns:a16="http://schemas.microsoft.com/office/drawing/2014/main" id="{5F57ACF8-D510-4715-B964-20D980558C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="" xmlns:a16="http://schemas.microsoft.com/office/drawing/2014/main" id="{51053CDD-687F-481B-86FB-56DA74C55C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="" xmlns:a16="http://schemas.microsoft.com/office/drawing/2014/main" id="{76B24CA5-1578-43AE-8ED8-CB9F7EA620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="" xmlns:a16="http://schemas.microsoft.com/office/drawing/2014/main" id="{A3208550-AB5B-4E2B-914A-270D30163A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="" xmlns:a16="http://schemas.microsoft.com/office/drawing/2014/main" id="{D4120D7E-20EE-4413-A541-781EA43508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="" xmlns:a16="http://schemas.microsoft.com/office/drawing/2014/main" id="{9C0CC66E-BFF1-47FD-8C37-092016FBE2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="" xmlns:a16="http://schemas.microsoft.com/office/drawing/2014/main" id="{09D9AD44-3983-44A2-9DBA-6C5FF3C47A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="" xmlns:a16="http://schemas.microsoft.com/office/drawing/2014/main" id="{71915592-B946-43D1-AE24-B72B17FC58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="" xmlns:a16="http://schemas.microsoft.com/office/drawing/2014/main" id="{3AC48622-C7DC-416F-B14F-AB0C6A3EF5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C122E9A7-0590-453C-AC3A-88265131C0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="" xmlns:a16="http://schemas.microsoft.com/office/drawing/2014/main" id="{78246847-0B72-46B3-9243-7A7B92E212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="" xmlns:a16="http://schemas.microsoft.com/office/drawing/2014/main" id="{207FF669-6E9C-47DF-A1A0-6676692794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="" xmlns:a16="http://schemas.microsoft.com/office/drawing/2014/main" id="{06905CAD-DCDC-4965-969E-3BA793FCA8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7E82B7F4-81C1-4A48-A3C9-B9DE741C94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="" xmlns:a16="http://schemas.microsoft.com/office/drawing/2014/main" id="{53D306B7-0050-4206-8020-D3F81BC46E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="" xmlns:a16="http://schemas.microsoft.com/office/drawing/2014/main" id="{BE50823B-85BA-4734-A0E5-99F2D027CC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="" xmlns:a16="http://schemas.microsoft.com/office/drawing/2014/main" id="{1F26CEA8-889B-4F33-AE59-91F66E1602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="" xmlns:a16="http://schemas.microsoft.com/office/drawing/2014/main" id="{E64E5726-D6A2-4541-9EB4-0D455BFB19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="" xmlns:a16="http://schemas.microsoft.com/office/drawing/2014/main" id="{B5A9478C-31E8-4C23-856A-5B4D6936B9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="" xmlns:a16="http://schemas.microsoft.com/office/drawing/2014/main" id="{D4D55AFD-7163-47DF-8918-6BCF397B55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="" xmlns:a16="http://schemas.microsoft.com/office/drawing/2014/main" id="{20C5BF88-D776-4C9B-89BD-85EE0DCE81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="" xmlns:a16="http://schemas.microsoft.com/office/drawing/2014/main" id="{0A0347C6-25EE-4289-B805-750B30ABB9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="" xmlns:a16="http://schemas.microsoft.com/office/drawing/2014/main" id="{4C83C9E0-7820-4EA4-B9AA-AD6E0719F3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="" xmlns:a16="http://schemas.microsoft.com/office/drawing/2014/main" id="{7E1B6DEA-553D-4733-9A45-3A28D118B6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="" xmlns:a16="http://schemas.microsoft.com/office/drawing/2014/main" id="{BE647149-B885-4A7D-B57E-A9762FF951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3FFCDDD6-EA47-4BA4-914F-B4AD52A7DA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="" xmlns:a16="http://schemas.microsoft.com/office/drawing/2014/main" id="{18C5FC42-4A56-48D7-9C6F-EE6973256C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="" xmlns:a16="http://schemas.microsoft.com/office/drawing/2014/main" id="{E58746BA-672F-48B8-BA1D-E317498C1F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="" xmlns:a16="http://schemas.microsoft.com/office/drawing/2014/main" id="{75C60814-753C-4243-BD88-443E240D6B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="" xmlns:a16="http://schemas.microsoft.com/office/drawing/2014/main" id="{174EB8C9-709B-42D9-9948-434CAA5E01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="" xmlns:a16="http://schemas.microsoft.com/office/drawing/2014/main" id="{786AB5B1-D0D7-4FE2-9A7D-BF9C01F7D7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="" xmlns:a16="http://schemas.microsoft.com/office/drawing/2014/main" id="{718E7606-3FC9-4354-BCF8-A980AE6DFA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2CBD216-AA28-E35C-CB51-6D302838033F}"/>
              </a:ext>
            </a:extLst>
          </p:cNvPr>
          <p:cNvSpPr txBox="1"/>
          <p:nvPr/>
        </p:nvSpPr>
        <p:spPr>
          <a:xfrm>
            <a:off x="320737" y="1480654"/>
            <a:ext cx="49960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Среди первых русских светских художников выделяются имена Ивана Никитина, Андрея Матвеева. Пётр им благоволил, обеспечивал заказами и доходом.</a:t>
            </a:r>
          </a:p>
          <a:p>
            <a:r>
              <a:rPr lang="ru-RU" sz="2800" dirty="0"/>
              <a:t>В каком жанре живописи они стали особенно известны?</a:t>
            </a:r>
          </a:p>
        </p:txBody>
      </p:sp>
      <p:sp>
        <p:nvSpPr>
          <p:cNvPr id="199" name="AutoShape 7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EBA8251B-C49A-0954-703B-C2007CC5D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907" y="5987064"/>
            <a:ext cx="529286" cy="74261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6E95EFB-DED0-F234-5687-8AD27774AC72}"/>
              </a:ext>
            </a:extLst>
          </p:cNvPr>
          <p:cNvSpPr txBox="1"/>
          <p:nvPr/>
        </p:nvSpPr>
        <p:spPr>
          <a:xfrm>
            <a:off x="2693504" y="5665304"/>
            <a:ext cx="379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Портрет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422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5A0118C5-4F8D-4CF4-BADD-53FEACC6C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01A26B-F266-4E8B-77FF-6278F51DC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886379"/>
          </a:xfrm>
        </p:spPr>
        <p:txBody>
          <a:bodyPr>
            <a:normAutofit/>
          </a:bodyPr>
          <a:lstStyle/>
          <a:p>
            <a:r>
              <a:rPr lang="ru-RU" dirty="0"/>
              <a:t>Вопрос.</a:t>
            </a:r>
          </a:p>
        </p:txBody>
      </p:sp>
      <p:pic>
        <p:nvPicPr>
          <p:cNvPr id="5" name="Объект 4" descr="Изображение выглядит как вода, внешний, берег&#10;&#10;Автоматически созданное описание">
            <a:extLst>
              <a:ext uri="{FF2B5EF4-FFF2-40B4-BE49-F238E27FC236}">
                <a16:creationId xmlns="" xmlns:a16="http://schemas.microsoft.com/office/drawing/2014/main" id="{AB9038D4-C07B-965C-2341-B3357F7446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r="31104" b="-3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894EFA8-F425-4D19-A94B-445388B31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C5A741B9-65EC-4C5B-9FE0-4A18575771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C0BB4301-41FA-4453-956F-A11CC664B6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C28CAB86-AA69-4EF8-A4E2-4E020497D0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29A36BEE-5544-45FB-88F3-9E156F32EE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5B49ECF4-1585-4D6B-AB63-D49C92945E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7A23065E-8832-F56F-6E39-5D3EC21F3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3765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Именно на берегу этой реки издавна боролись русские со шведами за владычество над Балтикой, теперь здесь «город </a:t>
            </a:r>
            <a:r>
              <a:rPr lang="ru-RU" dirty="0" err="1"/>
              <a:t>заложён</a:t>
            </a:r>
            <a:r>
              <a:rPr lang="ru-RU" dirty="0"/>
              <a:t> на зло надменному соседу»</a:t>
            </a:r>
          </a:p>
          <a:p>
            <a:pPr marL="0" indent="0">
              <a:buNone/>
            </a:pPr>
            <a:r>
              <a:rPr lang="ru-RU" dirty="0"/>
              <a:t>Назовите реку, на которой стоит самый «умышленный из городов»</a:t>
            </a:r>
            <a:endParaRPr lang="en-US" dirty="0"/>
          </a:p>
        </p:txBody>
      </p:sp>
      <p:grpSp>
        <p:nvGrpSpPr>
          <p:cNvPr id="22" name="Graphic 185">
            <a:extLst>
              <a:ext uri="{FF2B5EF4-FFF2-40B4-BE49-F238E27FC236}">
                <a16:creationId xmlns="" xmlns:a16="http://schemas.microsoft.com/office/drawing/2014/main" id="{582A903B-6B78-4F0A-B7C9-3D80499020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510EA93-8F64-42C8-A630-D449506E95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06CB53FC-E4DA-4001-928B-9998A85EA5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D210B969-4FDF-4AAC-9397-63D5434958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570B3EF0-84EA-4F47-86A3-1EA1F644A4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9369A8-EF57-42A1-8EC8-F6A9F92A3A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aphic 185">
            <a:extLst>
              <a:ext uri="{FF2B5EF4-FFF2-40B4-BE49-F238E27FC236}">
                <a16:creationId xmlns="" xmlns:a16="http://schemas.microsoft.com/office/drawing/2014/main" id="{617CAA5F-37E3-4DF6-9DD0-68A40D2161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2FCF03A3-80B7-45BC-AA40-A335CC8168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E9D3C77A-275B-4C9E-A407-B09450E564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C6C5B5B-80BB-41D8-A377-C653EF1B01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DCA5D93A-E913-46A0-9684-20B6B4B8CA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FE6EFE8A-51D2-4AF6-A18C-29A9E5EF5A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AutoShape 7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AE15C31F-E410-4514-194C-D4335664B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907" y="5987064"/>
            <a:ext cx="529286" cy="74261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F5C0D87-7080-42A3-0823-1E32222F3B7D}"/>
              </a:ext>
            </a:extLst>
          </p:cNvPr>
          <p:cNvSpPr txBox="1"/>
          <p:nvPr/>
        </p:nvSpPr>
        <p:spPr>
          <a:xfrm>
            <a:off x="4363278" y="5850354"/>
            <a:ext cx="253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  <a:r>
              <a:rPr lang="ru-RU" sz="3200" b="1" dirty="0"/>
              <a:t>НЕВА</a:t>
            </a:r>
          </a:p>
        </p:txBody>
      </p:sp>
    </p:spTree>
    <p:extLst>
      <p:ext uri="{BB962C8B-B14F-4D97-AF65-F5344CB8AC3E}">
        <p14:creationId xmlns:p14="http://schemas.microsoft.com/office/powerpoint/2010/main" val="186924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185">
            <a:extLst>
              <a:ext uri="{FF2B5EF4-FFF2-40B4-BE49-F238E27FC236}">
                <a16:creationId xmlns="" xmlns:a16="http://schemas.microsoft.com/office/drawing/2014/main" id="{8A351602-3772-4279-B0D3-A523F6F6EA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A5AAAA75-5FFB-4C07-AD4A-3146773E6C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479895E-3847-44BB-8404-28F14219FB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50E02F68-8149-4236-8D9F-6B550F78B9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956FCAAB-F073-4561-A484-42C7DD10D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6CF8DB94-87A3-43E9-9BBB-301CFF0FB0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7D6BF779-0B8C-4CC2-9268-9506AD0C53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489B7BFD-8F45-4093-AD9C-91B15B0503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17C79C-778A-8FA0-66EA-7EC49ED26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36" y="507239"/>
            <a:ext cx="3729209" cy="11600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b="1" cap="all" spc="1500" dirty="0">
                <a:ea typeface="Source Sans Pro SemiBold" panose="020B0603030403020204" pitchFamily="34" charset="0"/>
              </a:rPr>
              <a:t>Вопрос.</a:t>
            </a:r>
            <a:endParaRPr lang="en-US" b="1" cap="all" spc="1500" dirty="0">
              <a:ea typeface="Source Sans Pro SemiBold" panose="020B0603030403020204" pitchFamily="34" charset="0"/>
            </a:endParaRPr>
          </a:p>
        </p:txBody>
      </p:sp>
      <p:pic>
        <p:nvPicPr>
          <p:cNvPr id="5" name="Объект 4" descr="Изображение выглядит как внешний, здание, правительственное здание, стар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0C44A307-F010-DAF6-31BF-85FBBBE4D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62" y="1667298"/>
            <a:ext cx="4795184" cy="308513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19C50935-4DD3-46C8-B0BE-74860460EF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610600" y="481489"/>
            <a:ext cx="932200" cy="932200"/>
            <a:chOff x="10791258" y="619275"/>
            <a:chExt cx="932200" cy="932200"/>
          </a:xfrm>
        </p:grpSpPr>
        <p:sp>
          <p:nvSpPr>
            <p:cNvPr id="22" name="Graphic 212">
              <a:extLst>
                <a:ext uri="{FF2B5EF4-FFF2-40B4-BE49-F238E27FC236}">
                  <a16:creationId xmlns="" xmlns:a16="http://schemas.microsoft.com/office/drawing/2014/main" id="{7FC918AD-C067-46DF-8F98-83352CB946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Graphic 212">
              <a:extLst>
                <a:ext uri="{FF2B5EF4-FFF2-40B4-BE49-F238E27FC236}">
                  <a16:creationId xmlns="" xmlns:a16="http://schemas.microsoft.com/office/drawing/2014/main" id="{3C1473DD-4042-44F9-A962-71F52BAE32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EC86BE98-673F-469D-B15E-8B6305CE3A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362945" y="1898890"/>
            <a:ext cx="1598829" cy="531293"/>
            <a:chOff x="6491531" y="1420258"/>
            <a:chExt cx="1598829" cy="531293"/>
          </a:xfrm>
          <a:solidFill>
            <a:schemeClr val="tx1"/>
          </a:solidFill>
        </p:grpSpPr>
        <p:grpSp>
          <p:nvGrpSpPr>
            <p:cNvPr id="26" name="Graphic 190">
              <a:extLst>
                <a:ext uri="{FF2B5EF4-FFF2-40B4-BE49-F238E27FC236}">
                  <a16:creationId xmlns="" xmlns:a16="http://schemas.microsoft.com/office/drawing/2014/main" id="{D60FC4AA-5A68-4DF2-BD89-67DB109869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ACC71B55-3529-463E-B5AB-1011B95EF04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C7C124C6-B221-427F-ACA6-DFAC5A16087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7" name="Graphic 190">
              <a:extLst>
                <a:ext uri="{FF2B5EF4-FFF2-40B4-BE49-F238E27FC236}">
                  <a16:creationId xmlns="" xmlns:a16="http://schemas.microsoft.com/office/drawing/2014/main" id="{93B7F476-C9DD-4DD5-94E6-FD75C54126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CF04B155-0292-44AA-B2FB-2CD2612FACA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76E3AECF-0782-4578-957B-CDD69EDF6AD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F70AAE9F-D40D-4A06-A542-AB26D8AB98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816676" y="4575280"/>
            <a:ext cx="1781105" cy="1781136"/>
            <a:chOff x="10154385" y="4452524"/>
            <a:chExt cx="1443404" cy="1443428"/>
          </a:xfrm>
          <a:solidFill>
            <a:schemeClr val="tx1"/>
          </a:solidFill>
        </p:grpSpPr>
        <p:grpSp>
          <p:nvGrpSpPr>
            <p:cNvPr id="34" name="Graphic 4">
              <a:extLst>
                <a:ext uri="{FF2B5EF4-FFF2-40B4-BE49-F238E27FC236}">
                  <a16:creationId xmlns="" xmlns:a16="http://schemas.microsoft.com/office/drawing/2014/main" id="{E2BD3D1E-8A78-4CA8-A862-614FD75BD9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05" name="Freeform: Shape 204">
                <a:extLst>
                  <a:ext uri="{FF2B5EF4-FFF2-40B4-BE49-F238E27FC236}">
                    <a16:creationId xmlns="" xmlns:a16="http://schemas.microsoft.com/office/drawing/2014/main" id="{27EF3C4D-D9EE-433E-A50B-6D1B1A4E1B2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="" xmlns:a16="http://schemas.microsoft.com/office/drawing/2014/main" id="{FC4F4B86-B0F5-45AB-974A-ED0CF803801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="" xmlns:a16="http://schemas.microsoft.com/office/drawing/2014/main" id="{1ABCCAB6-2C8F-45DC-A8D3-12AE864BCFB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="" xmlns:a16="http://schemas.microsoft.com/office/drawing/2014/main" id="{B77B7A98-FF5E-4AE2-AA18-F9CD647D247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="" xmlns:a16="http://schemas.microsoft.com/office/drawing/2014/main" id="{1BEEA99B-FA00-47DF-A8C6-42E565ACBA7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="" xmlns:a16="http://schemas.microsoft.com/office/drawing/2014/main" id="{9A3073AA-0C95-49D3-ABEB-360AC0DA78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="" xmlns:a16="http://schemas.microsoft.com/office/drawing/2014/main" id="{ADDC6101-D1BA-45AD-975E-6D22FBBC8A2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="" xmlns:a16="http://schemas.microsoft.com/office/drawing/2014/main" id="{7F7FF84E-A790-449D-A30F-A2B32897BB7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="" xmlns:a16="http://schemas.microsoft.com/office/drawing/2014/main" id="{BFAC3AB9-2115-4ABC-8F2B-669140D4BA7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="" xmlns:a16="http://schemas.microsoft.com/office/drawing/2014/main" id="{12209916-8238-47D3-8470-C3B6748DE31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="" xmlns:a16="http://schemas.microsoft.com/office/drawing/2014/main" id="{342C4170-32C9-45C4-9A3E-3B9DFBDAB51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="" xmlns:a16="http://schemas.microsoft.com/office/drawing/2014/main" id="{252EA0E9-92FF-4BC7-B847-6782E38D961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="" xmlns:a16="http://schemas.microsoft.com/office/drawing/2014/main" id="{CC5C774B-5471-455E-9173-6114DFF3ED4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="" xmlns:a16="http://schemas.microsoft.com/office/drawing/2014/main" id="{F8A27BFB-E943-4C45-BFA2-B1FB44802D6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="" xmlns:a16="http://schemas.microsoft.com/office/drawing/2014/main" id="{E10E74B4-0649-4165-A42B-5188136CB2E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="" xmlns:a16="http://schemas.microsoft.com/office/drawing/2014/main" id="{285DD857-084E-445B-9D21-3DDF484AE3F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="" xmlns:a16="http://schemas.microsoft.com/office/drawing/2014/main" id="{858EAED4-7030-4F02-8735-86B2D41F007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="" xmlns:a16="http://schemas.microsoft.com/office/drawing/2014/main" id="{FD206B85-4DBA-4A1C-BE5E-9AC09D3E85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="" xmlns:a16="http://schemas.microsoft.com/office/drawing/2014/main" id="{A9828E4E-D18A-4EB3-AA0E-6A694BAA605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="" xmlns:a16="http://schemas.microsoft.com/office/drawing/2014/main" id="{242BFF0C-9960-4037-8875-982CC6AB3B0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="" xmlns:a16="http://schemas.microsoft.com/office/drawing/2014/main" id="{FDC46289-4813-4C66-B74D-DA89EB5C7AB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="" xmlns:a16="http://schemas.microsoft.com/office/drawing/2014/main" id="{DD12BBDD-E5E4-4866-BA7D-575AA15AFA2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="" xmlns:a16="http://schemas.microsoft.com/office/drawing/2014/main" id="{CC7933B6-91C1-49F7-A1D2-E4C9264C71C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="" xmlns:a16="http://schemas.microsoft.com/office/drawing/2014/main" id="{80F77AE0-80D0-441D-8610-15A87072DB2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="" xmlns:a16="http://schemas.microsoft.com/office/drawing/2014/main" id="{369F67A5-04FD-4DC3-B5FE-E293F1D8FF4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="" xmlns:a16="http://schemas.microsoft.com/office/drawing/2014/main" id="{7D2FE5A5-00D9-4B46-B9C0-DF029A2137E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="" xmlns:a16="http://schemas.microsoft.com/office/drawing/2014/main" id="{77863FE7-D2C9-4943-8569-6BF49B87CC9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="" xmlns:a16="http://schemas.microsoft.com/office/drawing/2014/main" id="{A0020B1F-76BE-46B2-8D5F-A8BD90E97B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="" xmlns:a16="http://schemas.microsoft.com/office/drawing/2014/main" id="{ABB9081A-5442-44FE-B224-BDBCB08C9BD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="" xmlns:a16="http://schemas.microsoft.com/office/drawing/2014/main" id="{F93E179E-A593-4559-96EE-A0B232C5E11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="" xmlns:a16="http://schemas.microsoft.com/office/drawing/2014/main" id="{34DF0844-A707-4E91-9663-D229B49F5B4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="" xmlns:a16="http://schemas.microsoft.com/office/drawing/2014/main" id="{C2450B49-EEBA-44E1-A402-CDDFAA21BC9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="" xmlns:a16="http://schemas.microsoft.com/office/drawing/2014/main" id="{A588BB7B-0B7E-44B5-BFD9-EA98377B0B0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="" xmlns:a16="http://schemas.microsoft.com/office/drawing/2014/main" id="{69A29819-A120-4DE3-9885-6C9ABDEBF91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="" xmlns:a16="http://schemas.microsoft.com/office/drawing/2014/main" id="{5A47B4D1-A1E7-440C-9756-62F13199814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="" xmlns:a16="http://schemas.microsoft.com/office/drawing/2014/main" id="{6E37264B-D746-4A84-A8D8-C8BB60C5F46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="" xmlns:a16="http://schemas.microsoft.com/office/drawing/2014/main" id="{4A6A55C8-81FC-4BC1-8D9D-989098291E4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="" xmlns:a16="http://schemas.microsoft.com/office/drawing/2014/main" id="{25BEED62-890A-4F76-8976-0806912852D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="" xmlns:a16="http://schemas.microsoft.com/office/drawing/2014/main" id="{CEDB6363-D238-497C-9F62-70C37943788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="" xmlns:a16="http://schemas.microsoft.com/office/drawing/2014/main" id="{E8AE52A3-EEF4-4363-8348-F0193090BD2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="" xmlns:a16="http://schemas.microsoft.com/office/drawing/2014/main" id="{42E43346-6294-4571-8009-00559220AA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="" xmlns:a16="http://schemas.microsoft.com/office/drawing/2014/main" id="{4C9FF21F-0A57-48BD-AFA2-812BDA4AE14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="" xmlns:a16="http://schemas.microsoft.com/office/drawing/2014/main" id="{92CE44D1-4355-4EA0-85D9-46B2BD634E2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="" xmlns:a16="http://schemas.microsoft.com/office/drawing/2014/main" id="{E05932D9-8C08-487C-BE8D-CE8D90DBE2E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="" xmlns:a16="http://schemas.microsoft.com/office/drawing/2014/main" id="{1956F062-CFDF-41C0-BF81-910A5939269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="" xmlns:a16="http://schemas.microsoft.com/office/drawing/2014/main" id="{6EE30713-2557-4E2C-B23E-A4335296BD9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="" xmlns:a16="http://schemas.microsoft.com/office/drawing/2014/main" id="{713ADC1F-8ACA-4FC6-923D-A7D07F151EF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="" xmlns:a16="http://schemas.microsoft.com/office/drawing/2014/main" id="{9516A6B3-73B6-4736-BAD3-1BA9B19BBD5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="" xmlns:a16="http://schemas.microsoft.com/office/drawing/2014/main" id="{66C9B3A2-34F8-463A-8F26-2DB41BC4867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="" xmlns:a16="http://schemas.microsoft.com/office/drawing/2014/main" id="{D2681A1B-C5B4-4180-B839-F42F15609FD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="" xmlns:a16="http://schemas.microsoft.com/office/drawing/2014/main" id="{09B73E73-CAF5-466C-B476-F442DA3F69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="" xmlns:a16="http://schemas.microsoft.com/office/drawing/2014/main" id="{47DE2FFA-2AEC-4E3C-9BB5-0B4FA9B13C2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="" xmlns:a16="http://schemas.microsoft.com/office/drawing/2014/main" id="{707A7E41-23E9-4C4C-8C40-86AC4A286A6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="" xmlns:a16="http://schemas.microsoft.com/office/drawing/2014/main" id="{E0EEF3BF-23B8-4558-9496-3FBC0D450F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="" xmlns:a16="http://schemas.microsoft.com/office/drawing/2014/main" id="{F23B0DE3-79D7-4B51-AA85-1D78E1D1252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="" xmlns:a16="http://schemas.microsoft.com/office/drawing/2014/main" id="{66A6C48D-B42A-4213-967E-3F0F31F368C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="" xmlns:a16="http://schemas.microsoft.com/office/drawing/2014/main" id="{460D8262-916E-4A41-9DA7-0416B07C170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="" xmlns:a16="http://schemas.microsoft.com/office/drawing/2014/main" id="{BDA74C8E-A290-4214-9CDC-7C81E2D300E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="" xmlns:a16="http://schemas.microsoft.com/office/drawing/2014/main" id="{06F0FC8C-B053-49A4-85D1-D02E6ACC094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="" xmlns:a16="http://schemas.microsoft.com/office/drawing/2014/main" id="{EF6E20D1-B75B-4109-9863-CDF7D7B9C4E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="" xmlns:a16="http://schemas.microsoft.com/office/drawing/2014/main" id="{CD825563-95D0-4AF8-B76F-C3D9E5B85ED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="" xmlns:a16="http://schemas.microsoft.com/office/drawing/2014/main" id="{E4808768-DD68-41FD-B6C9-92A21F8568F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="" xmlns:a16="http://schemas.microsoft.com/office/drawing/2014/main" id="{5443C4E4-B94D-4A0F-91E2-EAEEE4333BE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="" xmlns:a16="http://schemas.microsoft.com/office/drawing/2014/main" id="{A7BE49C3-DF3E-40D7-AA79-31FF796D8E8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="" xmlns:a16="http://schemas.microsoft.com/office/drawing/2014/main" id="{296FD384-B102-4DC5-B7F8-C9CFCAFEF24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="" xmlns:a16="http://schemas.microsoft.com/office/drawing/2014/main" id="{761B0F50-29B0-4715-89EA-3D67D66E99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="" xmlns:a16="http://schemas.microsoft.com/office/drawing/2014/main" id="{02EE7645-22B2-4AE6-BE83-268CF9FA944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="" xmlns:a16="http://schemas.microsoft.com/office/drawing/2014/main" id="{0FCB045A-2D48-4F00-9BBE-AE4801A711C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="" xmlns:a16="http://schemas.microsoft.com/office/drawing/2014/main" id="{64C1897B-BBF3-4B8D-9EFD-B58FB97AD6E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="" xmlns:a16="http://schemas.microsoft.com/office/drawing/2014/main" id="{8F33C9FF-51FD-4E01-A7D6-DA07904BC04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="" xmlns:a16="http://schemas.microsoft.com/office/drawing/2014/main" id="{1038A907-28E4-4AC5-A3DF-03B30DDB2D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="" xmlns:a16="http://schemas.microsoft.com/office/drawing/2014/main" id="{E3BE620C-6DA4-4783-88DF-F2554F8E70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="" xmlns:a16="http://schemas.microsoft.com/office/drawing/2014/main" id="{215C33E5-3C0F-413D-955F-910161E8B18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="" xmlns:a16="http://schemas.microsoft.com/office/drawing/2014/main" id="{D326348F-BB03-4656-B017-00439FE3EC8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="" xmlns:a16="http://schemas.microsoft.com/office/drawing/2014/main" id="{20055F29-A753-4AFE-AF14-DFDE3DE48E5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="" xmlns:a16="http://schemas.microsoft.com/office/drawing/2014/main" id="{657EA5FB-E669-4025-9D5B-6DF78AE4806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="" xmlns:a16="http://schemas.microsoft.com/office/drawing/2014/main" id="{CBD49CA9-1E94-44AC-B174-9A93372738F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="" xmlns:a16="http://schemas.microsoft.com/office/drawing/2014/main" id="{558FC163-7C80-4AC8-87B6-AD07A9631FA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="" xmlns:a16="http://schemas.microsoft.com/office/drawing/2014/main" id="{FB938ED2-0548-468C-AB68-669B0C15720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="" xmlns:a16="http://schemas.microsoft.com/office/drawing/2014/main" id="{4B558214-CC40-4472-A55E-779E4D2ADBD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="" xmlns:a16="http://schemas.microsoft.com/office/drawing/2014/main" id="{9FA37504-C92A-4150-9A6B-9B980E25CC6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="" xmlns:a16="http://schemas.microsoft.com/office/drawing/2014/main" id="{F932921F-34B0-4977-B152-3334098832C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="" xmlns:a16="http://schemas.microsoft.com/office/drawing/2014/main" id="{CAA972F9-99BB-44A2-8161-84EC4C4E1B4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="" xmlns:a16="http://schemas.microsoft.com/office/drawing/2014/main" id="{B070033F-E82A-4F69-8BE0-33B88CB6C41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="" xmlns:a16="http://schemas.microsoft.com/office/drawing/2014/main" id="{5B8CB3D3-5CC3-46BA-B938-EFE5283D5C0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="" xmlns:a16="http://schemas.microsoft.com/office/drawing/2014/main" id="{C4515117-6988-4803-B47E-D964DC19FE7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="" xmlns:a16="http://schemas.microsoft.com/office/drawing/2014/main" id="{0FFD108F-3434-4F6A-B5DF-B216E810214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="" xmlns:a16="http://schemas.microsoft.com/office/drawing/2014/main" id="{A74122B8-F9B6-4E3A-81B2-48070B698FE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="" xmlns:a16="http://schemas.microsoft.com/office/drawing/2014/main" id="{8CCA48B6-1BF9-443C-B83F-BA73DC92E76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="" xmlns:a16="http://schemas.microsoft.com/office/drawing/2014/main" id="{BF6BF308-DD11-454B-9506-CB8767656D3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="" xmlns:a16="http://schemas.microsoft.com/office/drawing/2014/main" id="{FD69DFD3-74B3-4FFE-A6B0-2785452F6FF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="" xmlns:a16="http://schemas.microsoft.com/office/drawing/2014/main" id="{70235D33-B714-484D-A828-A1C2B9DA2D2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="" xmlns:a16="http://schemas.microsoft.com/office/drawing/2014/main" id="{1B39A86E-3D93-4519-8339-AF2E16F48A1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="" xmlns:a16="http://schemas.microsoft.com/office/drawing/2014/main" id="{A473D478-5749-4AB9-84D3-B6FD2F7E3E2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="" xmlns:a16="http://schemas.microsoft.com/office/drawing/2014/main" id="{CD8CFC12-D4F6-4413-A980-9555DB05F9F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="" xmlns:a16="http://schemas.microsoft.com/office/drawing/2014/main" id="{D22FB6AD-7251-460C-8F68-EC9A30FE145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="" xmlns:a16="http://schemas.microsoft.com/office/drawing/2014/main" id="{196CEA23-5605-4C36-BCE1-43F7BC7E625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="" xmlns:a16="http://schemas.microsoft.com/office/drawing/2014/main" id="{F1F2BD5B-1A74-4E54-8D22-8B01306D286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="" xmlns:a16="http://schemas.microsoft.com/office/drawing/2014/main" id="{2CB5096C-92D4-4D92-BE5E-DC9F8CE875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="" xmlns:a16="http://schemas.microsoft.com/office/drawing/2014/main" id="{4E952EA9-6EEB-4188-8280-B5941B54B26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="" xmlns:a16="http://schemas.microsoft.com/office/drawing/2014/main" id="{CAF3A5A9-96B1-4099-A611-03430878064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="" xmlns:a16="http://schemas.microsoft.com/office/drawing/2014/main" id="{4690DDC6-840C-4039-A44E-2C9D11454E2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="" xmlns:a16="http://schemas.microsoft.com/office/drawing/2014/main" id="{00445CEA-D59C-477B-84A8-71638395818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="" xmlns:a16="http://schemas.microsoft.com/office/drawing/2014/main" id="{1D84F960-F314-41FE-8E0C-9B8DE8B5C3E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="" xmlns:a16="http://schemas.microsoft.com/office/drawing/2014/main" id="{F23074B2-0A5D-42D1-914E-A60316556F8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="" xmlns:a16="http://schemas.microsoft.com/office/drawing/2014/main" id="{6ACE5B8D-E475-4895-896B-97717639DC6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="" xmlns:a16="http://schemas.microsoft.com/office/drawing/2014/main" id="{D63AD73B-CAD9-48E0-89E1-1F531A9F72A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="" xmlns:a16="http://schemas.microsoft.com/office/drawing/2014/main" id="{8F67E191-9D6E-46DA-982D-34D686BF6C8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="" xmlns:a16="http://schemas.microsoft.com/office/drawing/2014/main" id="{A3B9058F-A876-4D14-994D-2999554CF73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="" xmlns:a16="http://schemas.microsoft.com/office/drawing/2014/main" id="{930DC04D-63F7-4A8B-8BA0-EBB37FBCE12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="" xmlns:a16="http://schemas.microsoft.com/office/drawing/2014/main" id="{DCAA7B2F-CAA7-487C-B9C3-550DCBD496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="" xmlns:a16="http://schemas.microsoft.com/office/drawing/2014/main" id="{A51E6295-56F4-4B47-9703-8B5C8330540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="" xmlns:a16="http://schemas.microsoft.com/office/drawing/2014/main" id="{FC66FAB9-F717-484C-9F47-ABFBC94A72C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="" xmlns:a16="http://schemas.microsoft.com/office/drawing/2014/main" id="{DA704F57-9070-4439-B6BB-136279857CD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="" xmlns:a16="http://schemas.microsoft.com/office/drawing/2014/main" id="{66BD4C2A-A544-4628-B9B4-BC803609CB6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="" xmlns:a16="http://schemas.microsoft.com/office/drawing/2014/main" id="{CE9A844C-1080-4183-A980-8E2982155B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="" xmlns:a16="http://schemas.microsoft.com/office/drawing/2014/main" id="{92348B29-40E9-4CE2-A23C-9360144735F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="" xmlns:a16="http://schemas.microsoft.com/office/drawing/2014/main" id="{9BB11EDA-F6E1-45BA-B49F-7ABDD656E98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="" xmlns:a16="http://schemas.microsoft.com/office/drawing/2014/main" id="{F441DFD2-327A-4071-9249-BCAEF800DAB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="" xmlns:a16="http://schemas.microsoft.com/office/drawing/2014/main" id="{304F0367-9F6D-4C5F-9818-3CC35C87A4A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="" xmlns:a16="http://schemas.microsoft.com/office/drawing/2014/main" id="{C967B7DB-7330-4692-AA81-CAFC51606AB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="" xmlns:a16="http://schemas.microsoft.com/office/drawing/2014/main" id="{57F65263-2AFD-44AD-AD61-23EC3085CD3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="" xmlns:a16="http://schemas.microsoft.com/office/drawing/2014/main" id="{BD4C27B8-A29B-4575-9EC4-A1B7DC079A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="" xmlns:a16="http://schemas.microsoft.com/office/drawing/2014/main" id="{69107FDD-0652-42DE-97A0-264223E6D9E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="" xmlns:a16="http://schemas.microsoft.com/office/drawing/2014/main" id="{13688F79-032F-4291-869C-3C26B5E9F92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="" xmlns:a16="http://schemas.microsoft.com/office/drawing/2014/main" id="{661A607F-AD34-4B38-87EF-D0AFBDDF3A9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="" xmlns:a16="http://schemas.microsoft.com/office/drawing/2014/main" id="{5694E08C-39BB-4792-B645-37D3E63B7D6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="" xmlns:a16="http://schemas.microsoft.com/office/drawing/2014/main" id="{0167048B-FB7B-4B7A-B679-D7974FF5158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="" xmlns:a16="http://schemas.microsoft.com/office/drawing/2014/main" id="{4926B316-063E-4D72-AC12-F0953B32042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="" xmlns:a16="http://schemas.microsoft.com/office/drawing/2014/main" id="{9772A1FC-2C0F-47A6-83D6-9A4A7973D12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="" xmlns:a16="http://schemas.microsoft.com/office/drawing/2014/main" id="{4DF32C85-4E56-4356-AE0F-2C8D278F014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="" xmlns:a16="http://schemas.microsoft.com/office/drawing/2014/main" id="{80ACC557-85EF-41DC-B9EC-B0C63F45201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="" xmlns:a16="http://schemas.microsoft.com/office/drawing/2014/main" id="{13640E5B-764E-4718-975F-3E620288A86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="" xmlns:a16="http://schemas.microsoft.com/office/drawing/2014/main" id="{16A2EF26-7944-4D17-96AE-ABC43243A35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="" xmlns:a16="http://schemas.microsoft.com/office/drawing/2014/main" id="{5A1A1B38-0AEF-44DE-B6A5-0B60A59FC44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="" xmlns:a16="http://schemas.microsoft.com/office/drawing/2014/main" id="{B94D0D12-8DCC-41BF-9225-D72CF3DF569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="" xmlns:a16="http://schemas.microsoft.com/office/drawing/2014/main" id="{B9E43D6F-7890-4F99-B7CE-C30DBDEA2D3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="" xmlns:a16="http://schemas.microsoft.com/office/drawing/2014/main" id="{82E7692B-A0A5-4B63-9E78-B255FCBAD10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="" xmlns:a16="http://schemas.microsoft.com/office/drawing/2014/main" id="{D947BA6F-304B-47B9-913C-6EF6D22B1BF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="" xmlns:a16="http://schemas.microsoft.com/office/drawing/2014/main" id="{73AA783A-6086-4C47-8151-6085EADB0F6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="" xmlns:a16="http://schemas.microsoft.com/office/drawing/2014/main" id="{CCB3DC39-E9B5-49ED-B30E-2FB5651CE6A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="" xmlns:a16="http://schemas.microsoft.com/office/drawing/2014/main" id="{F1AB56F4-B1CC-4680-ACEF-B87EAA7DDDE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="" xmlns:a16="http://schemas.microsoft.com/office/drawing/2014/main" id="{433FE7BD-2D20-45C5-A447-5F0E933734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="" xmlns:a16="http://schemas.microsoft.com/office/drawing/2014/main" id="{59D9EB2A-0CB8-463E-8313-3470C29C4B4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="" xmlns:a16="http://schemas.microsoft.com/office/drawing/2014/main" id="{6AE0C53E-D056-4795-A700-7EBC6C9AE3F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="" xmlns:a16="http://schemas.microsoft.com/office/drawing/2014/main" id="{A93FCCD7-1DE2-4D8D-9071-88B245ED521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="" xmlns:a16="http://schemas.microsoft.com/office/drawing/2014/main" id="{8A140C86-8820-4678-B15E-7AECBF59A8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="" xmlns:a16="http://schemas.microsoft.com/office/drawing/2014/main" id="{0BC8E0EB-69E1-484B-AE06-E57C908595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="" xmlns:a16="http://schemas.microsoft.com/office/drawing/2014/main" id="{FBC0FD0C-82A7-44BF-A997-0A9CA418AF5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="" xmlns:a16="http://schemas.microsoft.com/office/drawing/2014/main" id="{A7390762-8393-4F33-80E6-21BA7513344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="" xmlns:a16="http://schemas.microsoft.com/office/drawing/2014/main" id="{81B7B85A-833F-464A-939B-149F84E40ED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="" xmlns:a16="http://schemas.microsoft.com/office/drawing/2014/main" id="{F485BF70-0F08-4E17-AFD1-6C5C7B258BB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="" xmlns:a16="http://schemas.microsoft.com/office/drawing/2014/main" id="{13C387DD-897C-4282-BEED-6E0BE328606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="" xmlns:a16="http://schemas.microsoft.com/office/drawing/2014/main" id="{1C79F195-D52B-4E48-A9FF-F074256119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="" xmlns:a16="http://schemas.microsoft.com/office/drawing/2014/main" id="{F445D0FA-966F-400A-AC8D-8CAAF02E6A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="" xmlns:a16="http://schemas.microsoft.com/office/drawing/2014/main" id="{376ECD94-6896-441C-AA44-A4F57F02194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="" xmlns:a16="http://schemas.microsoft.com/office/drawing/2014/main" id="{FC92C350-CAD6-4C2E-A65E-E94F58C3728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="" xmlns:a16="http://schemas.microsoft.com/office/drawing/2014/main" id="{E71598A5-7F8D-4836-B6FC-F1D15827857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="" xmlns:a16="http://schemas.microsoft.com/office/drawing/2014/main" id="{BDCB0F85-A6C5-4E65-8F0A-52671EB3D52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="" xmlns:a16="http://schemas.microsoft.com/office/drawing/2014/main" id="{87FFBD54-2EF4-448F-96C7-157A3C6AD36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="" xmlns:a16="http://schemas.microsoft.com/office/drawing/2014/main" id="{CAEA2FD7-C9B8-45B4-BEFC-977053FBB2F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="" xmlns:a16="http://schemas.microsoft.com/office/drawing/2014/main" id="{FF912821-388F-422F-B692-31B5E6DE7E2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="" xmlns:a16="http://schemas.microsoft.com/office/drawing/2014/main" id="{F263D211-562D-46EA-AE01-7B1EDBF713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="" xmlns:a16="http://schemas.microsoft.com/office/drawing/2014/main" id="{800610A8-10E1-40B1-ABDE-A9D3EEADD1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="" xmlns:a16="http://schemas.microsoft.com/office/drawing/2014/main" id="{764A3047-3F92-4E69-A680-416CC114BCC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="" xmlns:a16="http://schemas.microsoft.com/office/drawing/2014/main" id="{7F1FA955-903A-430D-A1DA-7E6E303A1B7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="" xmlns:a16="http://schemas.microsoft.com/office/drawing/2014/main" id="{6BC0288C-46CF-46BB-BF88-CFA8B1D85F8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="" xmlns:a16="http://schemas.microsoft.com/office/drawing/2014/main" id="{2867B317-CCCD-4EC7-8406-314DB7830CC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="" xmlns:a16="http://schemas.microsoft.com/office/drawing/2014/main" id="{3CEEC945-6738-47C2-88E6-DB29BE3EBE6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5" name="Graphic 4">
              <a:extLst>
                <a:ext uri="{FF2B5EF4-FFF2-40B4-BE49-F238E27FC236}">
                  <a16:creationId xmlns="" xmlns:a16="http://schemas.microsoft.com/office/drawing/2014/main" id="{620CB8D1-CE41-4A5C-8FD5-DACED65531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EA5E2DDF-06EC-428F-9085-5AE5B2F33E5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6579F314-5DE2-47CC-A508-6E15B3B879E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C969A4AD-8589-4A96-8118-DE73000C47C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20A98F31-9A68-46C2-A001-8011DF7C49A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9B442335-3E37-40C9-9E08-8D7931CC991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E846DFE3-FEC9-4DBF-9290-F60816F8A29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9BD31C12-2164-410B-9A3A-6C1BEEA5BDF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DF87D878-021F-4966-9031-5203868AA43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A1927FB0-8581-4B00-B542-1426415D58E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F11076EE-3A40-4B54-B1F7-555E6831B64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4315A147-8A55-4B74-8F80-58B50585E0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C918AFBC-933F-4220-A164-BA4B40B4DF2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53814E64-DB41-47BE-9E6E-F40AC4A82FD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6DC1BF4C-B973-4D6F-AF0E-EA5838A1DB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8F9E73A9-D8DE-4FB2-BCA9-D07DD7A2E1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0B2FF232-F7ED-4A4E-A36D-94E7B24F370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E058CFC5-FAB0-40DD-9B58-D7A64EF01F9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B7C79FDB-284E-41FB-A93C-3A6A4F9488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706A4151-1369-4294-824A-70C8F929FCC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="" xmlns:a16="http://schemas.microsoft.com/office/drawing/2014/main" id="{BB9396E5-7245-48DA-AA32-5AB0842B7E8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="" xmlns:a16="http://schemas.microsoft.com/office/drawing/2014/main" id="{066EB7EE-D151-4B68-B14C-1C54DF2B185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="" xmlns:a16="http://schemas.microsoft.com/office/drawing/2014/main" id="{FF4EDA4A-9471-4A70-9A00-B1A66B5E1BF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="" xmlns:a16="http://schemas.microsoft.com/office/drawing/2014/main" id="{04799963-01EB-401F-8BFD-6CDF641B5C2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="" xmlns:a16="http://schemas.microsoft.com/office/drawing/2014/main" id="{04CB3DF6-6D3D-40C5-B741-F2D83DD79EE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="" xmlns:a16="http://schemas.microsoft.com/office/drawing/2014/main" id="{CA7B3897-3CBB-49E3-90EC-96E63DD9A83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="" xmlns:a16="http://schemas.microsoft.com/office/drawing/2014/main" id="{E37DB1E2-1825-47B1-9E89-634473EF505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="" xmlns:a16="http://schemas.microsoft.com/office/drawing/2014/main" id="{D2052410-9234-4B80-B825-7F91A5D615B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08E7CB48-0744-4DF2-86B6-3335F38E6A3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CEB74DCF-332B-4BD3-B036-4A133327A28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="" xmlns:a16="http://schemas.microsoft.com/office/drawing/2014/main" id="{91B69718-3DD4-4F38-81E1-2342692AFF2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="" xmlns:a16="http://schemas.microsoft.com/office/drawing/2014/main" id="{D5CE2490-5C33-412B-B444-D335E3AE8D1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="" xmlns:a16="http://schemas.microsoft.com/office/drawing/2014/main" id="{3328ABF3-0C84-459E-B986-7DCD455B6CB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37381077-83CF-4050-A5F3-8C33C6E7076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="" xmlns:a16="http://schemas.microsoft.com/office/drawing/2014/main" id="{920C082F-B414-4A4B-82AB-CE86C925CA8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="" xmlns:a16="http://schemas.microsoft.com/office/drawing/2014/main" id="{0B3086F2-6938-4EB0-9EC8-B829D1E9F23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5E9F8385-761F-44AF-8AC6-CDBA79A52DE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="" xmlns:a16="http://schemas.microsoft.com/office/drawing/2014/main" id="{09AADCB5-90F3-4C5F-97B2-73CFF780AE6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="" xmlns:a16="http://schemas.microsoft.com/office/drawing/2014/main" id="{ABB6628B-E9D0-4651-8570-CF1E5DB0262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="" xmlns:a16="http://schemas.microsoft.com/office/drawing/2014/main" id="{34C9E771-C0D9-4027-96D7-651E8B7361E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="" xmlns:a16="http://schemas.microsoft.com/office/drawing/2014/main" id="{380B5730-FEEA-409B-9D23-066B99E31B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B4A9FBAD-235A-4A0F-8C54-15633CCAFF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="" xmlns:a16="http://schemas.microsoft.com/office/drawing/2014/main" id="{BF2F6746-8E16-406D-835E-5FCE6D4F07F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="" xmlns:a16="http://schemas.microsoft.com/office/drawing/2014/main" id="{4FADF2DF-4564-4627-AA45-85EFB708291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="" xmlns:a16="http://schemas.microsoft.com/office/drawing/2014/main" id="{3D4185DD-65EF-442E-935F-90BDEB5E82F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="" xmlns:a16="http://schemas.microsoft.com/office/drawing/2014/main" id="{0B30569E-CF14-4DF4-AE71-046DC42001F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="" xmlns:a16="http://schemas.microsoft.com/office/drawing/2014/main" id="{ADC6272B-8E87-4AF5-A668-16EC7F3C4E1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="" xmlns:a16="http://schemas.microsoft.com/office/drawing/2014/main" id="{95404AC5-86D6-4864-BE91-84B6F66D570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="" xmlns:a16="http://schemas.microsoft.com/office/drawing/2014/main" id="{0283DF22-5559-4FAB-A06F-CDB1F9C996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="" xmlns:a16="http://schemas.microsoft.com/office/drawing/2014/main" id="{F82E770A-E6CC-441E-A6A9-47A33BF503D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="" xmlns:a16="http://schemas.microsoft.com/office/drawing/2014/main" id="{32C89056-2DB3-4565-8418-63EE598E0C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="" xmlns:a16="http://schemas.microsoft.com/office/drawing/2014/main" id="{A81C1B01-00CC-4C39-A005-8544974B93F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="" xmlns:a16="http://schemas.microsoft.com/office/drawing/2014/main" id="{EC8F3F3D-5E7B-4168-BA7B-09B22C878A5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BB09AD41-8582-44F1-A4DB-8C4ECC1D6A5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EEF98626-AA8E-4ABF-A29A-89C159D70B7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8A910E73-8115-449D-91BC-4BFD85100B7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2BA84EC5-ADB4-412B-9D7F-785CA24046B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="" xmlns:a16="http://schemas.microsoft.com/office/drawing/2014/main" id="{1EAEE025-D974-498D-B276-E887588BFB8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="" xmlns:a16="http://schemas.microsoft.com/office/drawing/2014/main" id="{C0A6777F-C322-4CFA-B4FA-C98FF4CBF68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6C45B00F-D649-44DC-9CB3-04C5A6CB86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14D681DB-7395-46C8-A277-8D5478BA847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="" xmlns:a16="http://schemas.microsoft.com/office/drawing/2014/main" id="{2FF0C982-758E-46DD-88BE-0B1087F2011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="" xmlns:a16="http://schemas.microsoft.com/office/drawing/2014/main" id="{3AC91889-4175-4937-A495-37094F3EEB9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="" xmlns:a16="http://schemas.microsoft.com/office/drawing/2014/main" id="{79B67AE9-E5D6-4FA2-AFB6-73EB860099F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="" xmlns:a16="http://schemas.microsoft.com/office/drawing/2014/main" id="{DA158CC5-EE56-492A-A095-77324472D87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="" xmlns:a16="http://schemas.microsoft.com/office/drawing/2014/main" id="{2547278D-FC88-4AB6-8C3C-EEF9282F3EC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="" xmlns:a16="http://schemas.microsoft.com/office/drawing/2014/main" id="{D0EC49A0-0827-49E5-89C4-F56299A5DF2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="" xmlns:a16="http://schemas.microsoft.com/office/drawing/2014/main" id="{9B2514B8-CBE5-40F8-85F8-8B9D514F533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="" xmlns:a16="http://schemas.microsoft.com/office/drawing/2014/main" id="{89206225-1385-42CD-A435-03C6731B513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="" xmlns:a16="http://schemas.microsoft.com/office/drawing/2014/main" id="{516C97D0-ECDA-4BE7-B7B0-104FBAC6E4B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="" xmlns:a16="http://schemas.microsoft.com/office/drawing/2014/main" id="{79F18E51-9DC0-4458-85F4-8DB85B23C17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="" xmlns:a16="http://schemas.microsoft.com/office/drawing/2014/main" id="{18150D47-30EF-4F80-A28C-F206A8E152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="" xmlns:a16="http://schemas.microsoft.com/office/drawing/2014/main" id="{9146AF03-B828-49EB-A7CE-81D57EA9BB3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="" xmlns:a16="http://schemas.microsoft.com/office/drawing/2014/main" id="{7CD96A2B-A3CD-4992-97C7-7F47A2A399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="" xmlns:a16="http://schemas.microsoft.com/office/drawing/2014/main" id="{D0A0D10A-D5BB-4580-91C6-15338B079CC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="" xmlns:a16="http://schemas.microsoft.com/office/drawing/2014/main" id="{2B73C84D-0C6C-4AF8-9DAB-89DF1E4F892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="" xmlns:a16="http://schemas.microsoft.com/office/drawing/2014/main" id="{DD66FFFF-5665-44A0-AA5E-7220E985ACC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="" xmlns:a16="http://schemas.microsoft.com/office/drawing/2014/main" id="{477FB038-24D7-43B0-955A-DCC0332B5D5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="" xmlns:a16="http://schemas.microsoft.com/office/drawing/2014/main" id="{BA17227F-E9D3-4A51-9DF0-DFD909AB3F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="" xmlns:a16="http://schemas.microsoft.com/office/drawing/2014/main" id="{55E6B883-1C1C-40DF-A620-22CC48A9A19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="" xmlns:a16="http://schemas.microsoft.com/office/drawing/2014/main" id="{07EC08BD-662A-486F-BA39-0A9F368A63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="" xmlns:a16="http://schemas.microsoft.com/office/drawing/2014/main" id="{31A6E4DA-A497-400B-ADFB-11B80E5E0DA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="" xmlns:a16="http://schemas.microsoft.com/office/drawing/2014/main" id="{CDD443E5-430F-4F57-A4ED-2BCF8E0C7CB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="" xmlns:a16="http://schemas.microsoft.com/office/drawing/2014/main" id="{F736045A-DB37-4982-96ED-70BEEEC7CFE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="" xmlns:a16="http://schemas.microsoft.com/office/drawing/2014/main" id="{C1805AD9-942F-480F-A92D-B71F17B653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="" xmlns:a16="http://schemas.microsoft.com/office/drawing/2014/main" id="{F35A6E50-B827-447C-A1E3-243CB09BB12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="" xmlns:a16="http://schemas.microsoft.com/office/drawing/2014/main" id="{8A99C9B0-BE26-498B-BF80-39E5CC621EE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="" xmlns:a16="http://schemas.microsoft.com/office/drawing/2014/main" id="{3699857B-7AC7-4686-91B1-0F634DB5A0B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="" xmlns:a16="http://schemas.microsoft.com/office/drawing/2014/main" id="{EAD66306-06A7-4198-B997-F9B8B8AF84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="" xmlns:a16="http://schemas.microsoft.com/office/drawing/2014/main" id="{173378AC-6515-495C-A818-4A41463E451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="" xmlns:a16="http://schemas.microsoft.com/office/drawing/2014/main" id="{A9203926-2967-431A-9A3A-80ADDF9A2DB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="" xmlns:a16="http://schemas.microsoft.com/office/drawing/2014/main" id="{C0F60567-9012-4A1A-81DF-87B661B62F5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="" xmlns:a16="http://schemas.microsoft.com/office/drawing/2014/main" id="{0C1BE4E4-B943-411F-A103-BCDC29AF0E4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="" xmlns:a16="http://schemas.microsoft.com/office/drawing/2014/main" id="{8F230BF9-4B8A-4479-B197-83AA90D84C3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="" xmlns:a16="http://schemas.microsoft.com/office/drawing/2014/main" id="{F64D3FA3-2702-4732-A545-29A65184DD8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59DE7572-DB33-4A77-B082-96E36A61966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="" xmlns:a16="http://schemas.microsoft.com/office/drawing/2014/main" id="{A2B8418A-24D1-4998-949F-BAEBE54CA3A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="" xmlns:a16="http://schemas.microsoft.com/office/drawing/2014/main" id="{596AFA95-4288-45C6-8385-D30F8C82217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="" xmlns:a16="http://schemas.microsoft.com/office/drawing/2014/main" id="{061C74E7-2DA4-47FE-A604-4CAE7426A28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="" xmlns:a16="http://schemas.microsoft.com/office/drawing/2014/main" id="{49948CD9-6639-4D61-84AD-9888621969D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="" xmlns:a16="http://schemas.microsoft.com/office/drawing/2014/main" id="{E50D3989-13DF-4E94-9702-7CA27CE5852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="" xmlns:a16="http://schemas.microsoft.com/office/drawing/2014/main" id="{DBA4DD0C-2E69-4365-8750-37BF2BD8A26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="" xmlns:a16="http://schemas.microsoft.com/office/drawing/2014/main" id="{38B2F783-8850-437D-AD52-62F4EFE8689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="" xmlns:a16="http://schemas.microsoft.com/office/drawing/2014/main" id="{6C32D6E8-869E-4CBF-9409-124D3FAD39C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="" xmlns:a16="http://schemas.microsoft.com/office/drawing/2014/main" id="{28C44847-ACE1-4D0D-B2B1-5E433166E31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="" xmlns:a16="http://schemas.microsoft.com/office/drawing/2014/main" id="{400A772C-C03A-42DC-B0A7-F0DFC7F83DB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="" xmlns:a16="http://schemas.microsoft.com/office/drawing/2014/main" id="{BF55ACF2-1DAF-4BAD-98D9-7B741140677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="" xmlns:a16="http://schemas.microsoft.com/office/drawing/2014/main" id="{B8457AE1-96AA-479D-B76B-E62113204B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="" xmlns:a16="http://schemas.microsoft.com/office/drawing/2014/main" id="{1C4F22AD-9264-4746-9908-F88858B7FA0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="" xmlns:a16="http://schemas.microsoft.com/office/drawing/2014/main" id="{9B25671A-8A56-49F6-802A-1CBA58FF876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="" xmlns:a16="http://schemas.microsoft.com/office/drawing/2014/main" id="{A8875C06-A53D-4C2E-AAB0-2FBC5A1678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="" xmlns:a16="http://schemas.microsoft.com/office/drawing/2014/main" id="{6F5F71D6-3D74-4013-8BD6-7E52F6DE50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="" xmlns:a16="http://schemas.microsoft.com/office/drawing/2014/main" id="{B41736BF-619F-402B-B70E-089811060A5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="" xmlns:a16="http://schemas.microsoft.com/office/drawing/2014/main" id="{51A1F261-EEC0-4F95-B854-1454E3CF377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="" xmlns:a16="http://schemas.microsoft.com/office/drawing/2014/main" id="{F7DE06E0-C362-485D-8F89-44FDBBAFF8C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="" xmlns:a16="http://schemas.microsoft.com/office/drawing/2014/main" id="{54822EF5-4772-42F0-A59B-04AB882D751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="" xmlns:a16="http://schemas.microsoft.com/office/drawing/2014/main" id="{712CE3F4-4BC0-495F-9973-C58EC6CD6A3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="" xmlns:a16="http://schemas.microsoft.com/office/drawing/2014/main" id="{11274400-B083-4CEF-804B-9EBF7CCAAD4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="" xmlns:a16="http://schemas.microsoft.com/office/drawing/2014/main" id="{9945F450-B42E-4DA2-9C76-BA1F38AF31A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="" xmlns:a16="http://schemas.microsoft.com/office/drawing/2014/main" id="{A853A096-C1AB-4E3C-8B35-D682A008A53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="" xmlns:a16="http://schemas.microsoft.com/office/drawing/2014/main" id="{75F8D171-62A5-4073-97CB-4E590156980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="" xmlns:a16="http://schemas.microsoft.com/office/drawing/2014/main" id="{DC99FCCD-BBB6-40F1-B331-659509ED7CA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="" xmlns:a16="http://schemas.microsoft.com/office/drawing/2014/main" id="{60E3381B-598B-490B-8F81-584CB960896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="" xmlns:a16="http://schemas.microsoft.com/office/drawing/2014/main" id="{5B8A6BEE-872E-41B4-AAF7-121594E0545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="" xmlns:a16="http://schemas.microsoft.com/office/drawing/2014/main" id="{BF66EF2A-00A9-46F3-9710-6ADBD3D544A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="" xmlns:a16="http://schemas.microsoft.com/office/drawing/2014/main" id="{A0432490-5DE8-4D81-B39C-B44CE1C47C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="" xmlns:a16="http://schemas.microsoft.com/office/drawing/2014/main" id="{D48F6BC8-EABA-4287-8FCC-8BC7CD06DF1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="" xmlns:a16="http://schemas.microsoft.com/office/drawing/2014/main" id="{623E8D30-1C78-41D4-97C9-63646BD99EF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C3167F67-0621-408A-A29A-A4536450C39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="" xmlns:a16="http://schemas.microsoft.com/office/drawing/2014/main" id="{9A19AC3E-362D-4172-97EF-45598CB5FF6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="" xmlns:a16="http://schemas.microsoft.com/office/drawing/2014/main" id="{5B76F033-FB8A-48DB-8951-F527972A6E2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="" xmlns:a16="http://schemas.microsoft.com/office/drawing/2014/main" id="{E832F524-84B7-44E4-9494-0969759A2D5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="" xmlns:a16="http://schemas.microsoft.com/office/drawing/2014/main" id="{05782180-F16A-4A8B-A276-5E38F741B76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="" xmlns:a16="http://schemas.microsoft.com/office/drawing/2014/main" id="{34157406-E447-440D-9BCB-CA3D365A009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="" xmlns:a16="http://schemas.microsoft.com/office/drawing/2014/main" id="{36D42F35-9B1B-469C-999F-7CEB42F4C82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="" xmlns:a16="http://schemas.microsoft.com/office/drawing/2014/main" id="{8A4EEFF2-05CF-4C27-B386-A0E5DCD63A2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="" xmlns:a16="http://schemas.microsoft.com/office/drawing/2014/main" id="{ED3EEF5A-B20A-42C7-A575-5E2655BA88B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="" xmlns:a16="http://schemas.microsoft.com/office/drawing/2014/main" id="{A46A893E-1A0C-40BF-AB34-831A41DDCA0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="" xmlns:a16="http://schemas.microsoft.com/office/drawing/2014/main" id="{6157AAD3-7E95-41BF-8073-F6F78BA164F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="" xmlns:a16="http://schemas.microsoft.com/office/drawing/2014/main" id="{24E5F5D2-D8B5-4D70-B617-B5029CA6416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="" xmlns:a16="http://schemas.microsoft.com/office/drawing/2014/main" id="{E04ECE8A-8657-4D32-AD7E-B1058D0F7FF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="" xmlns:a16="http://schemas.microsoft.com/office/drawing/2014/main" id="{57990A80-1E83-4C43-B61D-4CB71B2CD77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="" xmlns:a16="http://schemas.microsoft.com/office/drawing/2014/main" id="{82226514-799A-43F7-A5A3-6753D7BE8C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="" xmlns:a16="http://schemas.microsoft.com/office/drawing/2014/main" id="{092572FA-6D1F-42B1-BEE7-46DC341D2BB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="" xmlns:a16="http://schemas.microsoft.com/office/drawing/2014/main" id="{F7870CB6-417E-416A-8307-E48C0A6A258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="" xmlns:a16="http://schemas.microsoft.com/office/drawing/2014/main" id="{F1EFCC94-4633-4464-8D4C-2EF4454D932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="" xmlns:a16="http://schemas.microsoft.com/office/drawing/2014/main" id="{37B2F8A5-8637-4CCA-B44D-8844E601919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="" xmlns:a16="http://schemas.microsoft.com/office/drawing/2014/main" id="{B0EA5452-15FD-43AB-8AC3-3C5C9BB2D50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="" xmlns:a16="http://schemas.microsoft.com/office/drawing/2014/main" id="{0CFF3735-E718-4E54-A53D-B56B16207BC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="" xmlns:a16="http://schemas.microsoft.com/office/drawing/2014/main" id="{C6087547-39E2-4056-8173-171D1B1D7CE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="" xmlns:a16="http://schemas.microsoft.com/office/drawing/2014/main" id="{B5C5BAD6-F152-46DD-87A7-62F3BDB9D45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="" xmlns:a16="http://schemas.microsoft.com/office/drawing/2014/main" id="{3B07F977-B52E-43E1-8030-6B46F7E807B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="" xmlns:a16="http://schemas.microsoft.com/office/drawing/2014/main" id="{3120570F-B852-4D3C-8E2C-965B5144358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="" xmlns:a16="http://schemas.microsoft.com/office/drawing/2014/main" id="{019A7E82-47E0-4A90-BB03-E662E4F828F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="" xmlns:a16="http://schemas.microsoft.com/office/drawing/2014/main" id="{623437BB-CD62-411D-B155-CF1B830F053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="" xmlns:a16="http://schemas.microsoft.com/office/drawing/2014/main" id="{3DC4DD6A-A1ED-41B9-99FB-4D75C409AB1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="" xmlns:a16="http://schemas.microsoft.com/office/drawing/2014/main" id="{E6F33FC1-BFE0-4A5D-9675-2DAFE11277E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="" xmlns:a16="http://schemas.microsoft.com/office/drawing/2014/main" id="{CC7BBB4D-B45F-4D85-ADB0-AE2D0E84417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="" xmlns:a16="http://schemas.microsoft.com/office/drawing/2014/main" id="{BF25838A-853B-4F5F-A10F-CD54217F02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="" xmlns:a16="http://schemas.microsoft.com/office/drawing/2014/main" id="{C471161E-04D5-495C-9104-22CF3ED824E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="" xmlns:a16="http://schemas.microsoft.com/office/drawing/2014/main" id="{DFDFEF08-9D16-47C5-B413-C7BA090E9F9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="" xmlns:a16="http://schemas.microsoft.com/office/drawing/2014/main" id="{254CA655-0F8E-46A3-AE85-F020BB071F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="" xmlns:a16="http://schemas.microsoft.com/office/drawing/2014/main" id="{A631A92A-3002-4BD3-B9AF-B0D7EF77E60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="" xmlns:a16="http://schemas.microsoft.com/office/drawing/2014/main" id="{FCB0D363-B41D-4BB8-8F85-D183BF85BFC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="" xmlns:a16="http://schemas.microsoft.com/office/drawing/2014/main" id="{097B2CE1-2117-42A1-B721-1FD442E6862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="" xmlns:a16="http://schemas.microsoft.com/office/drawing/2014/main" id="{300878E3-A086-4922-AD6A-2D2A94CA2F1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="" xmlns:a16="http://schemas.microsoft.com/office/drawing/2014/main" id="{73F37BA0-1202-4528-973C-06E260C8B7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="" xmlns:a16="http://schemas.microsoft.com/office/drawing/2014/main" id="{98FCD65C-13F5-4B2B-B39B-7153A0F64CE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="" xmlns:a16="http://schemas.microsoft.com/office/drawing/2014/main" id="{AED6E0B7-C4E5-47DB-B2F4-A6130DA93F7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="" xmlns:a16="http://schemas.microsoft.com/office/drawing/2014/main" id="{F6A91E1B-7F17-409B-8020-6F9E259D1CF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BCE1E71-7614-D7AB-2640-75ED66722DC9}"/>
              </a:ext>
            </a:extLst>
          </p:cNvPr>
          <p:cNvSpPr txBox="1"/>
          <p:nvPr/>
        </p:nvSpPr>
        <p:spPr>
          <a:xfrm>
            <a:off x="312756" y="2524539"/>
            <a:ext cx="62333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На фотографии изображён петербургский дворец князя А.Д.Меншикова – уникальный памятник архитектуры. Его яркая расцветка, динамичный фасад, белые вертикальные прожилки, мелко расстеклованные окна, причудливая крыша – всё это приметы стиля… Назовите его</a:t>
            </a:r>
          </a:p>
        </p:txBody>
      </p:sp>
      <p:sp>
        <p:nvSpPr>
          <p:cNvPr id="374" name="AutoShape 7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3EA3F487-1914-0465-2BE8-E6C7F0C6F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907" y="5987064"/>
            <a:ext cx="529286" cy="74261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74FC014-FDBE-5203-3287-0B330D6840D7}"/>
              </a:ext>
            </a:extLst>
          </p:cNvPr>
          <p:cNvSpPr txBox="1"/>
          <p:nvPr/>
        </p:nvSpPr>
        <p:spPr>
          <a:xfrm>
            <a:off x="4869588" y="5970579"/>
            <a:ext cx="6031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Раннее (петровское) барокко</a:t>
            </a:r>
          </a:p>
        </p:txBody>
      </p:sp>
    </p:spTree>
    <p:extLst>
      <p:ext uri="{BB962C8B-B14F-4D97-AF65-F5344CB8AC3E}">
        <p14:creationId xmlns:p14="http://schemas.microsoft.com/office/powerpoint/2010/main" val="109585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5A0118C5-4F8D-4CF4-BADD-53FEACC6C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51A106-37D2-ED58-B8D7-9D9B025E3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886379"/>
          </a:xfrm>
        </p:spPr>
        <p:txBody>
          <a:bodyPr>
            <a:normAutofit/>
          </a:bodyPr>
          <a:lstStyle/>
          <a:p>
            <a:r>
              <a:rPr lang="ru-RU" dirty="0"/>
              <a:t>Вопрос </a:t>
            </a:r>
          </a:p>
        </p:txBody>
      </p:sp>
      <p:pic>
        <p:nvPicPr>
          <p:cNvPr id="5" name="Объект 4" descr="Изображение выглядит как текст, кукла, ткань, несколько&#10;&#10;Автоматически созданное описание">
            <a:extLst>
              <a:ext uri="{FF2B5EF4-FFF2-40B4-BE49-F238E27FC236}">
                <a16:creationId xmlns="" xmlns:a16="http://schemas.microsoft.com/office/drawing/2014/main" id="{0D3CE379-22AD-3702-1C4C-963C480F8F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6" r="19804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894EFA8-F425-4D19-A94B-445388B31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C5A741B9-65EC-4C5B-9FE0-4A18575771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C0BB4301-41FA-4453-956F-A11CC664B6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C28CAB86-AA69-4EF8-A4E2-4E020497D0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29A36BEE-5544-45FB-88F3-9E156F32EE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5B49ECF4-1585-4D6B-AB63-D49C92945E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19977F07-21FB-D9AB-4ED7-EFC3774A3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Излюбленное место отдыха петербуржцев этот первый сад, он был заложен в 1704 году лично царём Петром. Для его обустройства выписывались из заграницы деревья, растения, скульптура. Царь мечтал устроить множество фонтанов в своей резиденции.</a:t>
            </a:r>
          </a:p>
          <a:p>
            <a:pPr marL="0" indent="0">
              <a:buNone/>
            </a:pPr>
            <a:r>
              <a:rPr lang="ru-RU" b="1" dirty="0"/>
              <a:t>Назовите этот сад.</a:t>
            </a:r>
            <a:endParaRPr lang="en-US" b="1" dirty="0"/>
          </a:p>
        </p:txBody>
      </p:sp>
      <p:grpSp>
        <p:nvGrpSpPr>
          <p:cNvPr id="22" name="Graphic 185">
            <a:extLst>
              <a:ext uri="{FF2B5EF4-FFF2-40B4-BE49-F238E27FC236}">
                <a16:creationId xmlns="" xmlns:a16="http://schemas.microsoft.com/office/drawing/2014/main" id="{582A903B-6B78-4F0A-B7C9-3D80499020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510EA93-8F64-42C8-A630-D449506E95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06CB53FC-E4DA-4001-928B-9998A85EA5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D210B969-4FDF-4AAC-9397-63D5434958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570B3EF0-84EA-4F47-86A3-1EA1F644A4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9369A8-EF57-42A1-8EC8-F6A9F92A3A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aphic 185">
            <a:extLst>
              <a:ext uri="{FF2B5EF4-FFF2-40B4-BE49-F238E27FC236}">
                <a16:creationId xmlns="" xmlns:a16="http://schemas.microsoft.com/office/drawing/2014/main" id="{617CAA5F-37E3-4DF6-9DD0-68A40D2161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2FCF03A3-80B7-45BC-AA40-A335CC8168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0">
              <a:extLst>
                <a:ext uri="{FF2B5EF4-FFF2-40B4-BE49-F238E27FC236}">
                  <a16:creationId xmlns="" xmlns:a16="http://schemas.microsoft.com/office/drawing/2014/main" id="{E9D3C77A-275B-4C9E-A407-B09450E564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C6C5B5B-80BB-41D8-A377-C653EF1B01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DCA5D93A-E913-46A0-9684-20B6B4B8CA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FE6EFE8A-51D2-4AF6-A18C-29A9E5EF5A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7397544-FFB4-0CCE-FC1C-E53CC58A07BC}"/>
              </a:ext>
            </a:extLst>
          </p:cNvPr>
          <p:cNvSpPr txBox="1"/>
          <p:nvPr/>
        </p:nvSpPr>
        <p:spPr>
          <a:xfrm>
            <a:off x="1321904" y="5987064"/>
            <a:ext cx="4005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Летний сад</a:t>
            </a:r>
          </a:p>
        </p:txBody>
      </p:sp>
      <p:sp>
        <p:nvSpPr>
          <p:cNvPr id="49" name="AutoShape 7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40008957-7F92-A9DC-D2D0-82C9E9454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907" y="5987064"/>
            <a:ext cx="529286" cy="74261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122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6" name="Rectangle 9">
            <a:extLst>
              <a:ext uri="{FF2B5EF4-FFF2-40B4-BE49-F238E27FC236}">
                <a16:creationId xmlns="" xmlns:a16="http://schemas.microsoft.com/office/drawing/2014/main" id="{5A0118C5-4F8D-4CF4-BADD-53FEACC6C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7" name="Freeform: Shape 11">
            <a:extLst>
              <a:ext uri="{FF2B5EF4-FFF2-40B4-BE49-F238E27FC236}">
                <a16:creationId xmlns="" xmlns:a16="http://schemas.microsoft.com/office/drawing/2014/main" id="{F98F79A4-A6C7-4101-B1E9-27E05CB7CF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32D60F-B191-BF4A-2EC0-D3E4D6F6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2" y="633046"/>
            <a:ext cx="4463623" cy="1314996"/>
          </a:xfrm>
        </p:spPr>
        <p:txBody>
          <a:bodyPr anchor="b">
            <a:normAutofit/>
          </a:bodyPr>
          <a:lstStyle/>
          <a:p>
            <a:r>
              <a:rPr lang="ru-RU" dirty="0"/>
              <a:t>Вопрос.</a:t>
            </a:r>
          </a:p>
        </p:txBody>
      </p:sp>
      <p:sp>
        <p:nvSpPr>
          <p:cNvPr id="368" name="Freeform: Shape 13">
            <a:extLst>
              <a:ext uri="{FF2B5EF4-FFF2-40B4-BE49-F238E27FC236}">
                <a16:creationId xmlns="" xmlns:a16="http://schemas.microsoft.com/office/drawing/2014/main" id="{79AFCB35-9C04-4524-A0B1-57FF6865D0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69" name="Freeform: Shape 15">
            <a:extLst>
              <a:ext uri="{FF2B5EF4-FFF2-40B4-BE49-F238E27FC236}">
                <a16:creationId xmlns="" xmlns:a16="http://schemas.microsoft.com/office/drawing/2014/main" id="{D11AD2AD-0BA0-4DD3-8EEA-84686A0E71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8D61D05-DFCE-C193-3223-3D0A7D80D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00" y="2125738"/>
            <a:ext cx="5986975" cy="290346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i="0" spc="-100" dirty="0">
                <a:effectLst/>
                <a:latin typeface="+mn-lt"/>
              </a:rPr>
              <a:t>Первый  российский боевой корабль, соответствовавший передовым стандартам Европы – «Гото </a:t>
            </a:r>
            <a:r>
              <a:rPr lang="ru-RU" b="1" i="0" spc="-100" dirty="0" err="1">
                <a:effectLst/>
                <a:latin typeface="+mn-lt"/>
              </a:rPr>
              <a:t>Предестинация</a:t>
            </a:r>
            <a:r>
              <a:rPr lang="ru-RU" b="1" i="0" spc="-100" dirty="0">
                <a:effectLst/>
                <a:latin typeface="+mn-lt"/>
              </a:rPr>
              <a:t>» (Божье Предвидение) был построен на верфи этого города. Он считается колыбелью русского военно-морского флота.</a:t>
            </a:r>
          </a:p>
          <a:p>
            <a:pPr marL="0" indent="0" algn="ctr">
              <a:buNone/>
            </a:pPr>
            <a:r>
              <a:rPr lang="ru-RU" b="1" i="0" spc="-100" dirty="0">
                <a:effectLst/>
                <a:latin typeface="+mn-lt"/>
              </a:rPr>
              <a:t>Назовите город. </a:t>
            </a:r>
            <a:r>
              <a:rPr lang="ru-RU" sz="2400" b="1" i="0" spc="-100" dirty="0">
                <a:effectLst/>
                <a:latin typeface="+mn-lt"/>
              </a:rPr>
              <a:t/>
            </a:r>
            <a:br>
              <a:rPr lang="ru-RU" sz="2400" b="1" i="0" spc="-100" dirty="0">
                <a:effectLst/>
                <a:latin typeface="+mn-lt"/>
              </a:rPr>
            </a:br>
            <a:endParaRPr lang="ru-RU" sz="2400" b="1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83C8019B-3985-409B-9B87-494B974EE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70" name="Freeform: Shape 19">
            <a:extLst>
              <a:ext uri="{FF2B5EF4-FFF2-40B4-BE49-F238E27FC236}">
                <a16:creationId xmlns="" xmlns:a16="http://schemas.microsoft.com/office/drawing/2014/main" id="{9E5C5460-229E-46C8-A712-CC31798542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1" name="Freeform: Shape 21">
            <a:extLst>
              <a:ext uri="{FF2B5EF4-FFF2-40B4-BE49-F238E27FC236}">
                <a16:creationId xmlns="" xmlns:a16="http://schemas.microsoft.com/office/drawing/2014/main" id="{B85A4DB3-61AA-49A1-85A9-B3397CD519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Рисунок 4" descr="Изображение выглядит как текст, старый, внешний, плавсредст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FD145A7E-AE95-C851-0A62-FD77EC99B4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5" r="27064" b="-2"/>
          <a:stretch/>
        </p:blipFill>
        <p:spPr>
          <a:xfrm>
            <a:off x="7020480" y="871280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372" name="Graphic 185">
            <a:extLst>
              <a:ext uri="{FF2B5EF4-FFF2-40B4-BE49-F238E27FC236}">
                <a16:creationId xmlns="" xmlns:a16="http://schemas.microsoft.com/office/drawing/2014/main" id="{0C156BF8-7FF7-440F-BE2B-417DFFE8BF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B7067280-C3E7-4DF6-A345-B9FEF6EF8D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A78365A8-666B-4417-9D3C-554E6E6B2C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26">
              <a:extLst>
                <a:ext uri="{FF2B5EF4-FFF2-40B4-BE49-F238E27FC236}">
                  <a16:creationId xmlns="" xmlns:a16="http://schemas.microsoft.com/office/drawing/2014/main" id="{E71CAAFA-0A31-4308-AB9F-B1C84ABDF9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27">
              <a:extLst>
                <a:ext uri="{FF2B5EF4-FFF2-40B4-BE49-F238E27FC236}">
                  <a16:creationId xmlns="" xmlns:a16="http://schemas.microsoft.com/office/drawing/2014/main" id="{96AB1D25-144D-4BB4-A45C-60B8A094F4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28">
              <a:extLst>
                <a:ext uri="{FF2B5EF4-FFF2-40B4-BE49-F238E27FC236}">
                  <a16:creationId xmlns="" xmlns:a16="http://schemas.microsoft.com/office/drawing/2014/main" id="{069F0FB4-779A-48FC-AC33-784F177C92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6" name="AutoShape 7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298F7AE7-D1E1-9E29-9E6E-74B444FCD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907" y="5987064"/>
            <a:ext cx="529286" cy="74261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867B4E8-9A24-004C-6207-DF25ADC4DF5D}"/>
              </a:ext>
            </a:extLst>
          </p:cNvPr>
          <p:cNvSpPr txBox="1"/>
          <p:nvPr/>
        </p:nvSpPr>
        <p:spPr>
          <a:xfrm>
            <a:off x="1861854" y="5188226"/>
            <a:ext cx="4161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ВОРОНЕЖ</a:t>
            </a:r>
          </a:p>
        </p:txBody>
      </p:sp>
    </p:spTree>
    <p:extLst>
      <p:ext uri="{BB962C8B-B14F-4D97-AF65-F5344CB8AC3E}">
        <p14:creationId xmlns:p14="http://schemas.microsoft.com/office/powerpoint/2010/main" val="294662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60D5DA-063E-F3AE-2880-1E6788F4A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443" y="60244"/>
            <a:ext cx="2545080" cy="1325563"/>
          </a:xfrm>
        </p:spPr>
        <p:txBody>
          <a:bodyPr/>
          <a:lstStyle/>
          <a:p>
            <a:r>
              <a:rPr lang="ru-RU" dirty="0"/>
              <a:t>Вопрос.</a:t>
            </a:r>
          </a:p>
        </p:txBody>
      </p:sp>
      <p:pic>
        <p:nvPicPr>
          <p:cNvPr id="5" name="Объект 4" descr="Изображение выглядит как небо, внешний, квадра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69CFEB5-D713-EE74-7AE2-1F6B1C22A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988" y="60244"/>
            <a:ext cx="5053132" cy="6737511"/>
          </a:xfrm>
        </p:spPr>
      </p:pic>
      <p:sp>
        <p:nvSpPr>
          <p:cNvPr id="6" name="AutoShape 7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72E4CB1A-021A-F385-E0E5-10C0016B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3516" y="5052786"/>
            <a:ext cx="529286" cy="74261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18DEE67-1F46-EE9E-A243-B6D0FEA629E0}"/>
              </a:ext>
            </a:extLst>
          </p:cNvPr>
          <p:cNvSpPr txBox="1"/>
          <p:nvPr/>
        </p:nvSpPr>
        <p:spPr>
          <a:xfrm>
            <a:off x="288235" y="983975"/>
            <a:ext cx="50531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По указу Петра на берегу Онежского озера в 1703 году начато строительство казённого оружейного завода.</a:t>
            </a:r>
          </a:p>
          <a:p>
            <a:pPr algn="ctr"/>
            <a:r>
              <a:rPr lang="ru-RU" sz="2400" b="1" dirty="0"/>
              <a:t>Якоря, пушки, пистолеты, ружья, шпаги, для российского флота изготавливали на этом предприятии.</a:t>
            </a:r>
          </a:p>
          <a:p>
            <a:pPr algn="ctr"/>
            <a:r>
              <a:rPr lang="ru-RU" sz="2400" b="1" dirty="0"/>
              <a:t>Оно стало градообразующим.</a:t>
            </a:r>
          </a:p>
          <a:p>
            <a:pPr algn="ctr"/>
            <a:r>
              <a:rPr lang="ru-RU" sz="2400" b="1" dirty="0"/>
              <a:t>Этот город ныне столица Республики на северо-западе России. Назовите город.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82B1BE8-6BE1-602B-F193-B034EF5F9283}"/>
              </a:ext>
            </a:extLst>
          </p:cNvPr>
          <p:cNvSpPr txBox="1"/>
          <p:nvPr/>
        </p:nvSpPr>
        <p:spPr>
          <a:xfrm>
            <a:off x="288235" y="5765578"/>
            <a:ext cx="5397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ПЕТРОЗАВОДСК – столица Карелии</a:t>
            </a:r>
          </a:p>
        </p:txBody>
      </p:sp>
    </p:spTree>
    <p:extLst>
      <p:ext uri="{BB962C8B-B14F-4D97-AF65-F5344CB8AC3E}">
        <p14:creationId xmlns:p14="http://schemas.microsoft.com/office/powerpoint/2010/main" val="25173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185">
            <a:extLst>
              <a:ext uri="{FF2B5EF4-FFF2-40B4-BE49-F238E27FC236}">
                <a16:creationId xmlns="" xmlns:a16="http://schemas.microsoft.com/office/drawing/2014/main" id="{8A351602-3772-4279-B0D3-A523F6F6EA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A5AAAA75-5FFB-4C07-AD4A-3146773E6C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479895E-3847-44BB-8404-28F14219FB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50E02F68-8149-4236-8D9F-6B550F78B9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956FCAAB-F073-4561-A484-42C7DD10D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6CF8DB94-87A3-43E9-9BBB-301CFF0FB0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7D6BF779-0B8C-4CC2-9268-9506AD0C53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8B646C36-EEEC-4D52-8E8E-206F4CD8A3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308C40F4-6A24-4867-B726-B552DB0807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66550" y="555675"/>
            <a:ext cx="4860256" cy="5696169"/>
            <a:chOff x="1481312" y="743744"/>
            <a:chExt cx="4860256" cy="4589316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954BF10E-4559-4F28-91B0-3D0C2C4864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DB0B5A20-FCFE-4AED-B5A3-91D3DE935C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5" name="Rectangle 24">
            <a:extLst>
              <a:ext uri="{FF2B5EF4-FFF2-40B4-BE49-F238E27FC236}">
                <a16:creationId xmlns="" xmlns:a16="http://schemas.microsoft.com/office/drawing/2014/main" id="{D6CA2F4C-8E9E-4BCD-B6E8-A68A311CA6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4967" y="460296"/>
            <a:ext cx="4860256" cy="569616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C0C48E-F764-1BA2-AEA8-4D1DBECC2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18" y="810623"/>
            <a:ext cx="4367167" cy="65241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b="1" cap="all" spc="1500" dirty="0">
                <a:ea typeface="Source Sans Pro SemiBold" panose="020B0603030403020204" pitchFamily="34" charset="0"/>
              </a:rPr>
              <a:t>Вопрос.</a:t>
            </a:r>
            <a:endParaRPr lang="en-US" b="1" cap="all" spc="1500" dirty="0">
              <a:ea typeface="Source Sans Pro SemiBold" panose="020B0603030403020204" pitchFamily="34" charset="0"/>
            </a:endParaRP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9DEE9098-0AF2-32CA-6ECA-977912322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4" b="4870"/>
          <a:stretch/>
        </p:blipFill>
        <p:spPr>
          <a:xfrm>
            <a:off x="6359308" y="470930"/>
            <a:ext cx="4833901" cy="5696169"/>
          </a:xfrm>
          <a:prstGeom prst="rect">
            <a:avLst/>
          </a:prstGeom>
          <a:ln w="28575">
            <a:noFill/>
          </a:ln>
        </p:spPr>
      </p:pic>
      <p:sp>
        <p:nvSpPr>
          <p:cNvPr id="27" name="Graphic 212">
            <a:extLst>
              <a:ext uri="{FF2B5EF4-FFF2-40B4-BE49-F238E27FC236}">
                <a16:creationId xmlns="" xmlns:a16="http://schemas.microsoft.com/office/drawing/2014/main" id="{4FB204DF-284E-45F6-A017-79A4DF57BC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762917" y="937735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="" xmlns:a16="http://schemas.microsoft.com/office/drawing/2014/main" id="{96FD6442-EB7D-4992-8D41-0B7FFDCB43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762917" y="937735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aphic 185">
            <a:extLst>
              <a:ext uri="{FF2B5EF4-FFF2-40B4-BE49-F238E27FC236}">
                <a16:creationId xmlns="" xmlns:a16="http://schemas.microsoft.com/office/drawing/2014/main" id="{FB9739EB-7F66-433D-841F-AB3CD18700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858306" y="2360859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104F2BBD-A005-4DCB-9566-F2351050BE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8B00DEC7-198B-49D1-98FD-018F3ECFCF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F14DFC82-B3B3-468E-91B3-1302CFC684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D3250EFE-214E-4B8E-AF96-036A514FFB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AD058EBE-D4A5-4C43-B170-6A451F87A7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4D1A5E71-B6B6-486A-8CDC-C7ABD9B903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62610" y="5308473"/>
            <a:ext cx="445835" cy="44583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6004781B-698F-46D5-AADD-8AE9211719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62610" y="5308473"/>
            <a:ext cx="445835" cy="445835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2D70B48-573A-EA47-7117-2786AEAA8876}"/>
              </a:ext>
            </a:extLst>
          </p:cNvPr>
          <p:cNvSpPr txBox="1"/>
          <p:nvPr/>
        </p:nvSpPr>
        <p:spPr>
          <a:xfrm>
            <a:off x="876817" y="1482600"/>
            <a:ext cx="40365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0" dirty="0">
                <a:solidFill>
                  <a:srgbClr val="202122"/>
                </a:solidFill>
                <a:effectLst/>
              </a:rPr>
              <a:t>Основанный Петром этот город стал первой военно-морской базой России, первым российским портом на открытом Азовском побережье и первым в России городом, построенным по регулярному плану.</a:t>
            </a:r>
          </a:p>
          <a:p>
            <a:pPr algn="ctr"/>
            <a:r>
              <a:rPr lang="ru-RU" sz="2400" b="1" dirty="0">
                <a:solidFill>
                  <a:srgbClr val="202122"/>
                </a:solidFill>
              </a:rPr>
              <a:t>Назовите город</a:t>
            </a:r>
            <a:endParaRPr lang="ru-RU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D73B23E-499D-96D4-A4B8-A741C34833ED}"/>
              </a:ext>
            </a:extLst>
          </p:cNvPr>
          <p:cNvSpPr txBox="1"/>
          <p:nvPr/>
        </p:nvSpPr>
        <p:spPr>
          <a:xfrm>
            <a:off x="1173913" y="5397434"/>
            <a:ext cx="3488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ТАГАНРОГ</a:t>
            </a:r>
          </a:p>
        </p:txBody>
      </p:sp>
      <p:sp>
        <p:nvSpPr>
          <p:cNvPr id="30" name="AutoShape 7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4C35368A-0B8A-923A-CC94-FA2C7C393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3690" y="5850603"/>
            <a:ext cx="529286" cy="74261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090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85">
            <a:extLst>
              <a:ext uri="{FF2B5EF4-FFF2-40B4-BE49-F238E27FC236}">
                <a16:creationId xmlns="" xmlns:a16="http://schemas.microsoft.com/office/drawing/2014/main" id="{8A351602-3772-4279-B0D3-A523F6F6EA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A5AAAA75-5FFB-4C07-AD4A-3146773E6C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1479895E-3847-44BB-8404-28F14219FB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0E02F68-8149-4236-8D9F-6B550F78B9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56FCAAB-F073-4561-A484-42C7DD10D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6CF8DB94-87A3-43E9-9BBB-301CFF0FB0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D6BF779-0B8C-4CC2-9268-9506AD0C53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8B646C36-EEEC-4D52-8E8E-206F4CD8A3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524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E348B7-9EF9-1AA5-4F18-D9F5AECD9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65" y="263675"/>
            <a:ext cx="4654908" cy="8186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b="1" cap="all" spc="1500" dirty="0">
                <a:ea typeface="Source Sans Pro SemiBold" panose="020B0603030403020204" pitchFamily="34" charset="0"/>
              </a:rPr>
              <a:t>Вопрос.</a:t>
            </a:r>
            <a:endParaRPr lang="en-US" b="1" cap="all" spc="1500" dirty="0">
              <a:ea typeface="Source Sans Pro SemiBold" panose="020B0603030403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B2EBBF56-923D-48A7-9F8F-86E33CFA3E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481655" y="673020"/>
            <a:ext cx="4833902" cy="5683329"/>
            <a:chOff x="1674895" y="1345036"/>
            <a:chExt cx="5428610" cy="4210939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A6D5794E-BC9E-4A8A-BB29-9A32C8F267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216175AF-13E0-4D14-8638-11BBE8359A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24" name="Rectangle 23">
            <a:extLst>
              <a:ext uri="{FF2B5EF4-FFF2-40B4-BE49-F238E27FC236}">
                <a16:creationId xmlns="" xmlns:a16="http://schemas.microsoft.com/office/drawing/2014/main" id="{8258443E-B333-44F4-8D49-1EAB1C1A46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50256" y="596822"/>
            <a:ext cx="4833901" cy="565387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aphic 185">
            <a:extLst>
              <a:ext uri="{FF2B5EF4-FFF2-40B4-BE49-F238E27FC236}">
                <a16:creationId xmlns="" xmlns:a16="http://schemas.microsoft.com/office/drawing/2014/main" id="{FB9739EB-7F66-433D-841F-AB3CD18700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463427" y="115962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104F2BBD-A005-4DCB-9566-F2351050BE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8B00DEC7-198B-49D1-98FD-018F3ECFCF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F14DFC82-B3B3-468E-91B3-1302CFC684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3250EFE-214E-4B8E-AF96-036A514FFB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AD058EBE-D4A5-4C43-B170-6A451F87A7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2" descr="C:\Documents and Settings\Admin\Мои документы\Петр 1 фото\Петр 1 фото\1[1].gif">
            <a:extLst>
              <a:ext uri="{FF2B5EF4-FFF2-40B4-BE49-F238E27FC236}">
                <a16:creationId xmlns="" xmlns:a16="http://schemas.microsoft.com/office/drawing/2014/main" id="{60E0F32C-F339-BAAB-F621-6B39A57638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7629" y="1584659"/>
            <a:ext cx="3899155" cy="3678202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Graphic 212">
            <a:extLst>
              <a:ext uri="{FF2B5EF4-FFF2-40B4-BE49-F238E27FC236}">
                <a16:creationId xmlns="" xmlns:a16="http://schemas.microsoft.com/office/drawing/2014/main" id="{4FB204DF-284E-45F6-A017-79A4DF57BC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5" name="Graphic 212">
            <a:extLst>
              <a:ext uri="{FF2B5EF4-FFF2-40B4-BE49-F238E27FC236}">
                <a16:creationId xmlns="" xmlns:a16="http://schemas.microsoft.com/office/drawing/2014/main" id="{EB8560A9-B281-46EB-A304-1E4A5A00D6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4D1A5E71-B6B6-486A-8CDC-C7ABD9B903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667882DD-56E8-460E-99D5-86E71982D5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7DCB160-E172-CBC1-F064-4D9718C65BC0}"/>
              </a:ext>
            </a:extLst>
          </p:cNvPr>
          <p:cNvSpPr txBox="1"/>
          <p:nvPr/>
        </p:nvSpPr>
        <p:spPr>
          <a:xfrm>
            <a:off x="378192" y="1082365"/>
            <a:ext cx="58406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7 мая 1703 года 30 небольших русских судов атаковали два шведских корабля, взяли их на абордаж, пленили команду.</a:t>
            </a:r>
          </a:p>
          <a:p>
            <a:pPr algn="ctr"/>
            <a:r>
              <a:rPr lang="ru-RU" sz="2400" b="1" dirty="0"/>
              <a:t>По этому случаю Пётр велел выпустить медаль со словами «</a:t>
            </a:r>
            <a:r>
              <a:rPr lang="ru-RU" sz="2400" b="1" dirty="0" err="1"/>
              <a:t>Небываемое</a:t>
            </a:r>
            <a:r>
              <a:rPr lang="ru-RU" sz="2400" b="1" dirty="0"/>
              <a:t> бывает»</a:t>
            </a:r>
          </a:p>
          <a:p>
            <a:pPr algn="ctr"/>
            <a:r>
              <a:rPr lang="ru-RU" sz="2400" b="1" dirty="0"/>
              <a:t>За этот подвиг Пётр и его сподвижник Александр Меншиков, были награждены  высшим орденом Святого Андрея Первозванного </a:t>
            </a:r>
          </a:p>
          <a:p>
            <a:pPr algn="ctr"/>
            <a:r>
              <a:rPr lang="ru-RU" sz="2400" b="1" dirty="0"/>
              <a:t>Где произошла эта первая морская победа над шведами в Северной войне?</a:t>
            </a:r>
          </a:p>
          <a:p>
            <a:r>
              <a:rPr lang="ru-RU" sz="2400" b="1" dirty="0"/>
              <a:t> </a:t>
            </a:r>
          </a:p>
        </p:txBody>
      </p:sp>
      <p:sp>
        <p:nvSpPr>
          <p:cNvPr id="32" name="AutoShape 7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BC755A43-0CF5-E9F1-86F3-F29748909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0954" y="5850603"/>
            <a:ext cx="529286" cy="74261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21431C7-F7F9-60A9-D016-2CAE86C9B7F4}"/>
              </a:ext>
            </a:extLst>
          </p:cNvPr>
          <p:cNvSpPr txBox="1"/>
          <p:nvPr/>
        </p:nvSpPr>
        <p:spPr>
          <a:xfrm>
            <a:off x="487558" y="6142383"/>
            <a:ext cx="5608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 устье реки Невы (Финский залив)</a:t>
            </a:r>
          </a:p>
        </p:txBody>
      </p:sp>
    </p:spTree>
    <p:extLst>
      <p:ext uri="{BB962C8B-B14F-4D97-AF65-F5344CB8AC3E}">
        <p14:creationId xmlns:p14="http://schemas.microsoft.com/office/powerpoint/2010/main" val="62863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="" xmlns:a16="http://schemas.microsoft.com/office/drawing/2014/main" id="{5A0118C5-4F8D-4CF4-BADD-53FEACC6C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3C1D1FA3-6212-4B97-9B1E-C7F81247C2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="" xmlns:a16="http://schemas.microsoft.com/office/drawing/2014/main" id="{11C51958-04D4-4687-95A2-95DCDCF474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79AFCB35-9C04-4524-A0B1-57FF6865D0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D11AD2AD-0BA0-4DD3-8EEA-84686A0E71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2C6E9A-B1C0-6EBF-E161-D634FB1F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854" y="633046"/>
            <a:ext cx="4834021" cy="13149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cap="all" spc="1500"/>
              <a:t>Вопрос.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B30A64B-3A1A-B1A5-C91E-DF9FEF9B5777}"/>
              </a:ext>
            </a:extLst>
          </p:cNvPr>
          <p:cNvSpPr txBox="1"/>
          <p:nvPr/>
        </p:nvSpPr>
        <p:spPr>
          <a:xfrm>
            <a:off x="813494" y="2192030"/>
            <a:ext cx="6646940" cy="4044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2400" b="1" dirty="0"/>
              <a:t>Этот памятник царю-плотнику стоит в Санкт-Петербурге на набережной, которая образовалась после закрытия на этом месте крупнейшего судостроительного завода. Основал его сам Пётр, там же трудился в должности мастера-корабела.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2400" b="1" dirty="0"/>
              <a:t>До 1844 г. здесь создавали военные корабли. Назовите это предприятие</a:t>
            </a:r>
            <a:r>
              <a:rPr lang="en-US" sz="2400" b="1" dirty="0"/>
              <a:t>.</a:t>
            </a:r>
          </a:p>
        </p:txBody>
      </p:sp>
      <p:pic>
        <p:nvPicPr>
          <p:cNvPr id="5" name="Объект 4" descr="Изображение выглядит как здание, внешний, статуя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722A9C3C-D4A4-0D75-4EBC-FF3B96F5B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0" b="8612"/>
          <a:stretch/>
        </p:blipFill>
        <p:spPr>
          <a:xfrm>
            <a:off x="7851985" y="1200223"/>
            <a:ext cx="3456303" cy="4072815"/>
          </a:xfrm>
          <a:prstGeom prst="rect">
            <a:avLst/>
          </a:prstGeom>
        </p:spPr>
      </p:pic>
      <p:grpSp>
        <p:nvGrpSpPr>
          <p:cNvPr id="55" name="Graphic 185">
            <a:extLst>
              <a:ext uri="{FF2B5EF4-FFF2-40B4-BE49-F238E27FC236}">
                <a16:creationId xmlns="" xmlns:a16="http://schemas.microsoft.com/office/drawing/2014/main" id="{0C156BF8-7FF7-440F-BE2B-417DFFE8BF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B7067280-C3E7-4DF6-A345-B9FEF6EF8D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A78365A8-666B-4417-9D3C-554E6E6B2C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E71CAAFA-0A31-4308-AB9F-B1C84ABDF9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96AB1D25-144D-4BB4-A45C-60B8A094F4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9F0FB4-779A-48FC-AC33-784F177C92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1952BEB-CE00-820F-7E6E-9F4828A50635}"/>
              </a:ext>
            </a:extLst>
          </p:cNvPr>
          <p:cNvSpPr txBox="1"/>
          <p:nvPr/>
        </p:nvSpPr>
        <p:spPr>
          <a:xfrm>
            <a:off x="1948070" y="5273038"/>
            <a:ext cx="5396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АДМИРАЛТЕЙСТВО</a:t>
            </a:r>
          </a:p>
        </p:txBody>
      </p:sp>
      <p:sp>
        <p:nvSpPr>
          <p:cNvPr id="41" name="AutoShape 7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A413626B-CE1F-923F-2890-CD24BF70A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0954" y="5850603"/>
            <a:ext cx="529286" cy="74261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ru-RU" altLang="ru-RU"/>
          </a:p>
        </p:txBody>
      </p:sp>
      <p:pic>
        <p:nvPicPr>
          <p:cNvPr id="9" name="Рисунок 8" descr="Изображение выглядит как внешний, желт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8AE04F38-2BF6-8F79-EB52-D9F9553F17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927" y="1122497"/>
            <a:ext cx="2853904" cy="422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7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185">
            <a:extLst>
              <a:ext uri="{FF2B5EF4-FFF2-40B4-BE49-F238E27FC236}">
                <a16:creationId xmlns="" xmlns:a16="http://schemas.microsoft.com/office/drawing/2014/main" id="{8A351602-3772-4279-B0D3-A523F6F6EA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A5AAAA75-5FFB-4C07-AD4A-3146773E6C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479895E-3847-44BB-8404-28F14219FB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50E02F68-8149-4236-8D9F-6B550F78B9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956FCAAB-F073-4561-A484-42C7DD10D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6CF8DB94-87A3-43E9-9BBB-301CFF0FB0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7D6BF779-0B8C-4CC2-9268-9506AD0C53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489B7BFD-8F45-4093-AD9C-91B15B0503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8A121FFD-5FD5-398A-A307-96610A7FB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E092522-F938-4947-B626-82848FF32A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588045" y="0"/>
            <a:ext cx="7603955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aphic 190">
            <a:extLst>
              <a:ext uri="{FF2B5EF4-FFF2-40B4-BE49-F238E27FC236}">
                <a16:creationId xmlns="" xmlns:a16="http://schemas.microsoft.com/office/drawing/2014/main" id="{F3F5D407-83EF-4D7F-9DAF-4C3CEB778F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525182" y="82749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07906A-A83F-47F2-975A-C1756F4454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0C38730D-4164-41D4-81C0-E9A070EA84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D2539C73-C848-4608-957A-D6C0169139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624467" y="533549"/>
            <a:ext cx="5356040" cy="5343028"/>
            <a:chOff x="739960" y="1925092"/>
            <a:chExt cx="4376696" cy="4366063"/>
          </a:xfrm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253EEDFE-1D2D-4938-9DF2-97FB4F709D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28562" y="2003061"/>
              <a:ext cx="4288094" cy="4288094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5EA4CF2D-570F-4529-ADDA-B37CF05B61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17929" y="2003061"/>
              <a:ext cx="4288094" cy="428809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30" name="Oval 29">
              <a:extLst>
                <a:ext uri="{FF2B5EF4-FFF2-40B4-BE49-F238E27FC236}">
                  <a16:creationId xmlns="" xmlns:a16="http://schemas.microsoft.com/office/drawing/2014/main" id="{CBE92B83-AFA7-40B1-9D3C-502840BADC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39960" y="1925092"/>
              <a:ext cx="4288094" cy="428809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E300DE-C5EA-4101-CDCC-F24284643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048" y="1336625"/>
            <a:ext cx="3952428" cy="63064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b="1" cap="all" spc="1500" dirty="0">
                <a:ea typeface="Source Sans Pro SemiBold" panose="020B0603030403020204" pitchFamily="34" charset="0"/>
              </a:rPr>
              <a:t>ВОПРОС</a:t>
            </a:r>
            <a:r>
              <a:rPr lang="ru-RU" sz="2400" b="1" cap="all" spc="1500" dirty="0">
                <a:ea typeface="Source Sans Pro SemiBold" panose="020B0603030403020204" pitchFamily="34" charset="0"/>
              </a:rPr>
              <a:t>.</a:t>
            </a:r>
            <a:endParaRPr lang="en-US" sz="2400" b="1" cap="all" spc="1500" dirty="0">
              <a:ea typeface="Source Sans Pro SemiBold" panose="020B0603030403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20046D4B-EE93-4EAF-9717-C56B1E6814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709032" y="5254879"/>
            <a:ext cx="474046" cy="47404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9A3B4D80-4945-4E47-8FA7-BA0541CB6A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709032" y="5254879"/>
            <a:ext cx="474046" cy="474046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03E72A6-3D0F-3ACA-C37C-FFFBC1F51411}"/>
              </a:ext>
            </a:extLst>
          </p:cNvPr>
          <p:cNvSpPr txBox="1"/>
          <p:nvPr/>
        </p:nvSpPr>
        <p:spPr>
          <a:xfrm>
            <a:off x="7689094" y="2198206"/>
            <a:ext cx="33091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УКАЖИТЕ ГОД ОСНОВАНИЯ РОССИЙСКОГО ФЛОТА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9253D97-FCB5-7F86-AE25-140DABB04FB3}"/>
              </a:ext>
            </a:extLst>
          </p:cNvPr>
          <p:cNvSpPr txBox="1"/>
          <p:nvPr/>
        </p:nvSpPr>
        <p:spPr>
          <a:xfrm>
            <a:off x="8183078" y="4471093"/>
            <a:ext cx="2431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1696 год</a:t>
            </a:r>
          </a:p>
        </p:txBody>
      </p:sp>
      <p:sp>
        <p:nvSpPr>
          <p:cNvPr id="26" name="AutoShape 7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A92BAE15-A335-F38B-6E21-260EAD5C4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0954" y="5850603"/>
            <a:ext cx="529286" cy="74261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917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85">
            <a:extLst>
              <a:ext uri="{FF2B5EF4-FFF2-40B4-BE49-F238E27FC236}">
                <a16:creationId xmlns="" xmlns:a16="http://schemas.microsoft.com/office/drawing/2014/main" id="{8A351602-3772-4279-B0D3-A523F6F6EA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A5AAAA75-5FFB-4C07-AD4A-3146773E6C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1479895E-3847-44BB-8404-28F14219FB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0E02F68-8149-4236-8D9F-6B550F78B9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56FCAAB-F073-4561-A484-42C7DD10D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6CF8DB94-87A3-43E9-9BBB-301CFF0FB0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D6BF779-0B8C-4CC2-9268-9506AD0C53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3A397E3E-B90C-4D82-BAAA-36F7AC6A45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0F0C2E5D-B08F-4A99-9D15-59D33148FE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247167"/>
            <a:ext cx="1861854" cy="717514"/>
            <a:chOff x="0" y="238499"/>
            <a:chExt cx="1861854" cy="717514"/>
          </a:xfrm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07B8F35D-FB89-4C40-8A99-E46DDA0213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solidFill>
              <a:srgbClr val="FFFFFF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E16C8D8F-10E9-4498-ABDB-0F923F8B68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1E5A83E3-8A11-4492-BB6E-F5F2240316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55FC669C-CD13-4F4A-AFFF-4029D34F2D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solidFill>
              <a:schemeClr val="tx1"/>
            </a:solidFill>
          </p:grpSpPr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6617B5AA-8A0D-41D3-B2EF-8BC53E3B7DF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572EB308-9A4E-4332-A908-22F2978D754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BB7A900B-006E-46F4-831E-5AABAEE45E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64492" y="1103896"/>
            <a:ext cx="4965868" cy="4598497"/>
            <a:chOff x="1674895" y="1345036"/>
            <a:chExt cx="5428610" cy="4210939"/>
          </a:xfrm>
        </p:grpSpPr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2C1D3151-5F97-4860-B56C-C98BD62CC2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DAD33695-C117-4AEE-9AF5-65F13C6CC3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32" name="Rectangle 31">
            <a:extLst>
              <a:ext uri="{FF2B5EF4-FFF2-40B4-BE49-F238E27FC236}">
                <a16:creationId xmlns="" xmlns:a16="http://schemas.microsoft.com/office/drawing/2014/main" id="{90A7F83A-9728-4030-8E45-9ECF1ABCCC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4039" y="1073782"/>
            <a:ext cx="4860256" cy="452926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F38698-40AF-3705-7F7B-7921F6C6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927" y="1787645"/>
            <a:ext cx="4475480" cy="2939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100" b="1" cap="all" spc="1500" dirty="0">
                <a:ea typeface="Source Sans Pro SemiBold" panose="020B0603030403020204" pitchFamily="34" charset="0"/>
              </a:rPr>
              <a:t>Вопрос.</a:t>
            </a:r>
            <a:r>
              <a:rPr lang="ru-RU" sz="5100" b="1" cap="all" spc="1500" dirty="0">
                <a:ea typeface="Source Sans Pro SemiBold" panose="020B0603030403020204" pitchFamily="34" charset="0"/>
              </a:rPr>
              <a:t/>
            </a:r>
            <a:br>
              <a:rPr lang="ru-RU" sz="5100" b="1" cap="all" spc="1500" dirty="0">
                <a:ea typeface="Source Sans Pro SemiBold" panose="020B0603030403020204" pitchFamily="34" charset="0"/>
              </a:rPr>
            </a:br>
            <a:r>
              <a:rPr lang="ru-RU" sz="5100" b="1" cap="all" spc="1500" dirty="0">
                <a:ea typeface="Source Sans Pro SemiBold" panose="020B0603030403020204" pitchFamily="34" charset="0"/>
              </a:rPr>
              <a:t/>
            </a:r>
            <a:br>
              <a:rPr lang="ru-RU" sz="5100" b="1" cap="all" spc="1500" dirty="0">
                <a:ea typeface="Source Sans Pro SemiBold" panose="020B0603030403020204" pitchFamily="34" charset="0"/>
              </a:rPr>
            </a:br>
            <a:r>
              <a:rPr lang="ru-RU" sz="4000" b="1" cap="all" spc="1500" dirty="0">
                <a:ea typeface="Source Sans Pro SemiBold" panose="020B0603030403020204" pitchFamily="34" charset="0"/>
              </a:rPr>
              <a:t>Как звали родителей царя</a:t>
            </a:r>
            <a:br>
              <a:rPr lang="ru-RU" sz="4000" b="1" cap="all" spc="1500" dirty="0">
                <a:ea typeface="Source Sans Pro SemiBold" panose="020B0603030403020204" pitchFamily="34" charset="0"/>
              </a:rPr>
            </a:br>
            <a:r>
              <a:rPr lang="ru-RU" sz="4000" b="1" cap="all" spc="1500" dirty="0">
                <a:ea typeface="Source Sans Pro SemiBold" panose="020B0603030403020204" pitchFamily="34" charset="0"/>
              </a:rPr>
              <a:t>Петра?</a:t>
            </a:r>
            <a:r>
              <a:rPr lang="en-US" sz="4000" b="1" cap="all" spc="1500" dirty="0">
                <a:ea typeface="Source Sans Pro SemiBold" panose="020B0603030403020204" pitchFamily="34" charset="0"/>
              </a:rPr>
              <a:t> 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A2B5CBEA-F125-49B6-8335-227C325B11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FEA9761C-7BB2-45E5-A5DB-A0B3536245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4D1A5E71-B6B6-486A-8CDC-C7ABD9B903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8E44D629-6B8E-4D88-A77E-149C0ED034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Объект 3" descr="nat22.jpg">
            <a:extLst>
              <a:ext uri="{FF2B5EF4-FFF2-40B4-BE49-F238E27FC236}">
                <a16:creationId xmlns="" xmlns:a16="http://schemas.microsoft.com/office/drawing/2014/main" id="{8C7D3357-7FCD-E5A6-66DC-B50F1FB4C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0475" r="8953" b="1"/>
          <a:stretch/>
        </p:blipFill>
        <p:spPr>
          <a:xfrm>
            <a:off x="6094114" y="1321031"/>
            <a:ext cx="5428611" cy="4210940"/>
          </a:xfrm>
          <a:prstGeom prst="rect">
            <a:avLst/>
          </a:prstGeom>
          <a:ln w="28575">
            <a:noFill/>
          </a:ln>
        </p:spPr>
      </p:pic>
      <p:grpSp>
        <p:nvGrpSpPr>
          <p:cNvPr id="42" name="Graphic 185">
            <a:extLst>
              <a:ext uri="{FF2B5EF4-FFF2-40B4-BE49-F238E27FC236}">
                <a16:creationId xmlns="" xmlns:a16="http://schemas.microsoft.com/office/drawing/2014/main" id="{FB9739EB-7F66-433D-841F-AB3CD18700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rgbClr val="FFFFFF"/>
          </a:solidFill>
        </p:grpSpPr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104F2BBD-A005-4DCB-9566-F2351050BE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8B00DEC7-198B-49D1-98FD-018F3ECFCF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F14DFC82-B3B3-468E-91B3-1302CFC684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D3250EFE-214E-4B8E-AF96-036A514FFB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D058EBE-D4A5-4C43-B170-6A451F87A7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aphic 185">
            <a:extLst>
              <a:ext uri="{FF2B5EF4-FFF2-40B4-BE49-F238E27FC236}">
                <a16:creationId xmlns="" xmlns:a16="http://schemas.microsoft.com/office/drawing/2014/main" id="{8B6BCBAB-41A5-4D6D-8C9B-55E3AA6FCC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755217F1-B506-4443-A399-CFFA441CD6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CB8C0F31-7A0C-4630-A379-0B4719A1F7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12D43873-56D9-4AC1-AB59-A1E78D6797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1B2197D5-22E1-47CC-83CF-9E64CCD57C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05DC5D97-506B-47F6-B9A7-D8FA26C885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B68C4B8-2234-E1DE-FA41-CB1FC65C16D8}"/>
              </a:ext>
            </a:extLst>
          </p:cNvPr>
          <p:cNvSpPr txBox="1"/>
          <p:nvPr/>
        </p:nvSpPr>
        <p:spPr>
          <a:xfrm>
            <a:off x="5892799" y="5702393"/>
            <a:ext cx="4582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Алексей Михайлович и Наталья Кирилловна</a:t>
            </a:r>
          </a:p>
        </p:txBody>
      </p:sp>
      <p:sp>
        <p:nvSpPr>
          <p:cNvPr id="48" name="AutoShape 7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96E1352F-213C-2802-FECA-67213775E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7190" y="6082701"/>
            <a:ext cx="503238" cy="57467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193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1" y="756691"/>
            <a:ext cx="7042069" cy="51987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14162" y="1395496"/>
            <a:ext cx="45917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omic Sans MS" panose="030F0702030302020204" pitchFamily="66" charset="0"/>
              </a:rPr>
              <a:t>В оформлении презентации использованы материалы сайтов:</a:t>
            </a:r>
          </a:p>
          <a:p>
            <a:pPr algn="ctr"/>
            <a:r>
              <a:rPr lang="de-DE" sz="2400" dirty="0">
                <a:latin typeface="Comic Sans MS" panose="030F0702030302020204" pitchFamily="66" charset="0"/>
                <a:hlinkClick r:id="rId3"/>
              </a:rPr>
              <a:t>https://spbcult.ru/articles/personalii/obraz-petra-i-v-zhivopisi/</a:t>
            </a:r>
            <a:endParaRPr lang="ru-RU" sz="2400" dirty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de-DE" sz="2400" dirty="0">
                <a:latin typeface="Comic Sans MS" panose="030F0702030302020204" pitchFamily="66" charset="0"/>
                <a:hlinkClick r:id="rId4"/>
              </a:rPr>
              <a:t>https://ru.wikipedia.org/wiki/%D0%92%D0%B8%D0%BA%D0%B8%D0%BF%D0%B5%D0%B4%D0%B8%D1%8F</a:t>
            </a:r>
            <a:endParaRPr lang="ru-RU" sz="2400" dirty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="" xmlns:a16="http://schemas.microsoft.com/office/drawing/2014/main" id="{5A0118C5-4F8D-4CF4-BADD-53FEACC6C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Group 83">
            <a:extLst>
              <a:ext uri="{FF2B5EF4-FFF2-40B4-BE49-F238E27FC236}">
                <a16:creationId xmlns="" xmlns:a16="http://schemas.microsoft.com/office/drawing/2014/main" id="{2A638C7D-9088-41A9-88A0-7357157BC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31180" y="1109243"/>
            <a:ext cx="4842710" cy="4842710"/>
            <a:chOff x="1881974" y="1174396"/>
            <a:chExt cx="5290997" cy="5290997"/>
          </a:xfrm>
        </p:grpSpPr>
        <p:sp>
          <p:nvSpPr>
            <p:cNvPr id="85" name="Oval 84">
              <a:extLst>
                <a:ext uri="{FF2B5EF4-FFF2-40B4-BE49-F238E27FC236}">
                  <a16:creationId xmlns="" xmlns:a16="http://schemas.microsoft.com/office/drawing/2014/main" id="{9714B173-1D32-4BBC-A685-1F5D257ABD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="" xmlns:a16="http://schemas.microsoft.com/office/drawing/2014/main" id="{BEF82DD1-2343-4F41-B6A7-A6489A713E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88" name="Oval 87">
            <a:extLst>
              <a:ext uri="{FF2B5EF4-FFF2-40B4-BE49-F238E27FC236}">
                <a16:creationId xmlns="" xmlns:a16="http://schemas.microsoft.com/office/drawing/2014/main" id="{4E0A5C5C-2A95-428E-9F6A-0D29EBD57C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80270" y="1095407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F7BC17-173E-3C57-06ED-6F82EE5D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751" y="568517"/>
            <a:ext cx="6161004" cy="886379"/>
          </a:xfrm>
        </p:spPr>
        <p:txBody>
          <a:bodyPr>
            <a:normAutofit/>
          </a:bodyPr>
          <a:lstStyle/>
          <a:p>
            <a:r>
              <a:rPr lang="ru-RU" dirty="0"/>
              <a:t>Вопрос.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3F219210-B16A-47B6-9AA8-207DAFF37E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C5A741B9-65EC-4C5B-9FE0-4A18575771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C0BB4301-41FA-4453-956F-A11CC664B6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5" name="Объект 4" descr="Изображение выглядит как текст, внешний, человек, люди&#10;&#10;Автоматически созданное описание">
            <a:extLst>
              <a:ext uri="{FF2B5EF4-FFF2-40B4-BE49-F238E27FC236}">
                <a16:creationId xmlns="" xmlns:a16="http://schemas.microsoft.com/office/drawing/2014/main" id="{12E08D12-FA85-B64C-86A6-A9D098BE86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41" y="1864214"/>
            <a:ext cx="2525605" cy="3217333"/>
          </a:xfrm>
          <a:prstGeom prst="rect">
            <a:avLst/>
          </a:prstGeom>
        </p:spPr>
      </p:pic>
      <p:grpSp>
        <p:nvGrpSpPr>
          <p:cNvPr id="94" name="Graphic 185">
            <a:extLst>
              <a:ext uri="{FF2B5EF4-FFF2-40B4-BE49-F238E27FC236}">
                <a16:creationId xmlns="" xmlns:a16="http://schemas.microsoft.com/office/drawing/2014/main" id="{582A903B-6B78-4F0A-B7C9-3D80499020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D510EA93-8F64-42C8-A630-D449506E95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06CB53FC-E4DA-4001-928B-9998A85EA5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D210B969-4FDF-4AAC-9397-63D5434958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570B3EF0-84EA-4F47-86A3-1EA1F644A4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259369A8-EF57-42A1-8EC8-F6A9F92A3A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1FCF35DD-6567-3F65-31EC-8FB8B8DF7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0369"/>
            <a:ext cx="5356041" cy="34175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Среди увлечений первого русского императора было садоводство. Пётр часто приобретал саженцы и кустарники, планировал сады. Сам сажал деревья. Какому дереву Пётр отдавал предпочтение?</a:t>
            </a:r>
            <a:endParaRPr lang="en-US" b="1" dirty="0"/>
          </a:p>
        </p:txBody>
      </p:sp>
      <p:sp>
        <p:nvSpPr>
          <p:cNvPr id="206" name="AutoShape 7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FAC00351-8783-6E7A-4DF1-4BF690A27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0422" y="5151208"/>
            <a:ext cx="503238" cy="57467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D934D0B-E231-29AB-0494-7415CD3E576A}"/>
              </a:ext>
            </a:extLst>
          </p:cNvPr>
          <p:cNvSpPr txBox="1"/>
          <p:nvPr/>
        </p:nvSpPr>
        <p:spPr>
          <a:xfrm>
            <a:off x="6370983" y="5438545"/>
            <a:ext cx="291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ДУБ</a:t>
            </a:r>
          </a:p>
        </p:txBody>
      </p:sp>
    </p:spTree>
    <p:extLst>
      <p:ext uri="{BB962C8B-B14F-4D97-AF65-F5344CB8AC3E}">
        <p14:creationId xmlns:p14="http://schemas.microsoft.com/office/powerpoint/2010/main" val="239435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185">
            <a:extLst>
              <a:ext uri="{FF2B5EF4-FFF2-40B4-BE49-F238E27FC236}">
                <a16:creationId xmlns="" xmlns:a16="http://schemas.microsoft.com/office/drawing/2014/main" id="{8A351602-3772-4279-B0D3-A523F6F6EA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A5AAAA75-5FFB-4C07-AD4A-3146773E6C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479895E-3847-44BB-8404-28F14219FB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50E02F68-8149-4236-8D9F-6B550F78B9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956FCAAB-F073-4561-A484-42C7DD10D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6CF8DB94-87A3-43E9-9BBB-301CFF0FB0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7D6BF779-0B8C-4CC2-9268-9506AD0C53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3A397E3E-B90C-4D82-BAAA-36F7AC6A45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F0C2E5D-B08F-4A99-9D15-59D33148FE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247167"/>
            <a:ext cx="1861854" cy="717514"/>
            <a:chOff x="0" y="238499"/>
            <a:chExt cx="1861854" cy="717514"/>
          </a:xfrm>
        </p:grpSpPr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07B8F35D-FB89-4C40-8A99-E46DDA0213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solidFill>
              <a:srgbClr val="FFFFFF"/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E16C8D8F-10E9-4498-ABDB-0F923F8B68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1E5A83E3-8A11-4492-BB6E-F5F2240316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55FC669C-CD13-4F4A-AFFF-4029D34F2D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solidFill>
              <a:schemeClr val="tx1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6617B5AA-8A0D-41D3-B2EF-8BC53E3B7DF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572EB308-9A4E-4332-A908-22F2978D754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BB7A900B-006E-46F4-831E-5AABAEE45E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64492" y="1103896"/>
            <a:ext cx="4965868" cy="4598497"/>
            <a:chOff x="1674895" y="1345036"/>
            <a:chExt cx="5428610" cy="4210939"/>
          </a:xfrm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2C1D3151-5F97-4860-B56C-C98BD62CC2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DAD33695-C117-4AEE-9AF5-65F13C6CC3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90A7F83A-9728-4030-8E45-9ECF1ABCCC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4039" y="1073782"/>
            <a:ext cx="4860256" cy="452926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9950D6-959A-CB0A-4233-22DE28B1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952"/>
            <a:ext cx="4384040" cy="8136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100" b="1" cap="all" spc="1500" dirty="0">
                <a:ea typeface="Source Sans Pro SemiBold" panose="020B0603030403020204" pitchFamily="34" charset="0"/>
              </a:rPr>
              <a:t>Вопрос. 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A2B5CBEA-F125-49B6-8335-227C325B11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="" xmlns:a16="http://schemas.microsoft.com/office/drawing/2014/main" id="{FEA9761C-7BB2-45E5-A5DB-A0B3536245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4D1A5E71-B6B6-486A-8CDC-C7ABD9B903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8E44D629-6B8E-4D88-A77E-149C0ED034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внутренний, пол, алтарь&#10;&#10;Автоматически созданное описание">
            <a:extLst>
              <a:ext uri="{FF2B5EF4-FFF2-40B4-BE49-F238E27FC236}">
                <a16:creationId xmlns="" xmlns:a16="http://schemas.microsoft.com/office/drawing/2014/main" id="{2B3CA65E-49BF-2D99-185F-F8B9CA072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" r="-1" b="22762"/>
          <a:stretch/>
        </p:blipFill>
        <p:spPr>
          <a:xfrm>
            <a:off x="6094114" y="1321031"/>
            <a:ext cx="5428611" cy="4210940"/>
          </a:xfrm>
          <a:prstGeom prst="rect">
            <a:avLst/>
          </a:prstGeom>
          <a:ln w="28575">
            <a:noFill/>
          </a:ln>
        </p:spPr>
      </p:pic>
      <p:grpSp>
        <p:nvGrpSpPr>
          <p:cNvPr id="43" name="Graphic 185">
            <a:extLst>
              <a:ext uri="{FF2B5EF4-FFF2-40B4-BE49-F238E27FC236}">
                <a16:creationId xmlns="" xmlns:a16="http://schemas.microsoft.com/office/drawing/2014/main" id="{FB9739EB-7F66-433D-841F-AB3CD18700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rgbClr val="FFFFFF"/>
          </a:solidFill>
        </p:grpSpPr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104F2BBD-A005-4DCB-9566-F2351050BE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8B00DEC7-198B-49D1-98FD-018F3ECFCF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F14DFC82-B3B3-468E-91B3-1302CFC684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D3250EFE-214E-4B8E-AF96-036A514FFB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AD058EBE-D4A5-4C43-B170-6A451F87A7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aphic 185">
            <a:extLst>
              <a:ext uri="{FF2B5EF4-FFF2-40B4-BE49-F238E27FC236}">
                <a16:creationId xmlns="" xmlns:a16="http://schemas.microsoft.com/office/drawing/2014/main" id="{8B6BCBAB-41A5-4D6D-8C9B-55E3AA6FCC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755217F1-B506-4443-A399-CFFA441CD6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CB8C0F31-7A0C-4630-A379-0B4719A1F7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12D43873-56D9-4AC1-AB59-A1E78D6797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1B2197D5-22E1-47CC-83CF-9E64CCD57C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05DC5D97-506B-47F6-B9A7-D8FA26C885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458D568-3440-45A5-3144-42E7512ECD82}"/>
              </a:ext>
            </a:extLst>
          </p:cNvPr>
          <p:cNvSpPr txBox="1"/>
          <p:nvPr/>
        </p:nvSpPr>
        <p:spPr>
          <a:xfrm>
            <a:off x="1123122" y="2305878"/>
            <a:ext cx="37569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Сколько раз был женат Пётр?</a:t>
            </a:r>
          </a:p>
          <a:p>
            <a:pPr algn="ctr"/>
            <a:r>
              <a:rPr lang="ru-RU" sz="2800" b="1" dirty="0"/>
              <a:t>Назовите известных вам жён царя.</a:t>
            </a:r>
          </a:p>
        </p:txBody>
      </p:sp>
      <p:sp>
        <p:nvSpPr>
          <p:cNvPr id="42" name="AutoShape 7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73F7DBB5-BF5E-A05A-2E40-CA69212CB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8769" y="6082701"/>
            <a:ext cx="503238" cy="57467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35A93CE-214B-6421-F7A9-609193DF64BD}"/>
              </a:ext>
            </a:extLst>
          </p:cNvPr>
          <p:cNvSpPr txBox="1"/>
          <p:nvPr/>
        </p:nvSpPr>
        <p:spPr>
          <a:xfrm>
            <a:off x="580905" y="5875947"/>
            <a:ext cx="10161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Первая жена - Евдокия Лопухина, вторая – Екатерина (Марта Скавронская)</a:t>
            </a:r>
          </a:p>
        </p:txBody>
      </p:sp>
    </p:spTree>
    <p:extLst>
      <p:ext uri="{BB962C8B-B14F-4D97-AF65-F5344CB8AC3E}">
        <p14:creationId xmlns:p14="http://schemas.microsoft.com/office/powerpoint/2010/main" val="250585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85">
            <a:extLst>
              <a:ext uri="{FF2B5EF4-FFF2-40B4-BE49-F238E27FC236}">
                <a16:creationId xmlns="" xmlns:a16="http://schemas.microsoft.com/office/drawing/2014/main" id="{8997F1B7-1EE7-4EA5-A5A4-866F9A810C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5E13483-2FB6-4753-8402-06FDC3498E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8F0DF22-F640-4002-B783-DF1C6A9473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9C2787B8-7984-4332-B611-D3D3DE898F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5AF3646C-B3D7-4F57-8FD2-CD93CEB392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C65FA7DA-93A0-43A4-834C-0F1BB9806A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104332FF-8349-42A5-B5C8-5EE3825CE2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5A0118C5-4F8D-4CF4-BADD-53FEACC6C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Рисунок 2" descr="Изображение выглядит как текст, трава, внеш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EB327EE5-6A7B-8C53-E7EA-3D1E806493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0" r="-1" b="-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B894EFA8-F425-4D19-A94B-445388B31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C5A741B9-65EC-4C5B-9FE0-4A18575771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0BB4301-41FA-4453-956F-A11CC664B6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C28CAB86-AA69-4EF8-A4E2-4E020497D0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9A36BEE-5544-45FB-88F3-9E156F32EE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5B49ECF4-1585-4D6B-AB63-D49C92945E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253043C-73C7-1373-AEE7-A228E82EA884}"/>
              </a:ext>
            </a:extLst>
          </p:cNvPr>
          <p:cNvSpPr txBox="1"/>
          <p:nvPr/>
        </p:nvSpPr>
        <p:spPr>
          <a:xfrm>
            <a:off x="5213774" y="406432"/>
            <a:ext cx="3833692" cy="821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/>
              <a:t>Вопрос</a:t>
            </a:r>
            <a:r>
              <a:rPr lang="ru-RU" sz="4400" dirty="0"/>
              <a:t>.</a:t>
            </a:r>
            <a:endParaRPr lang="en-US" sz="4400" dirty="0"/>
          </a:p>
        </p:txBody>
      </p:sp>
      <p:grpSp>
        <p:nvGrpSpPr>
          <p:cNvPr id="30" name="Graphic 185">
            <a:extLst>
              <a:ext uri="{FF2B5EF4-FFF2-40B4-BE49-F238E27FC236}">
                <a16:creationId xmlns="" xmlns:a16="http://schemas.microsoft.com/office/drawing/2014/main" id="{582A903B-6B78-4F0A-B7C9-3D80499020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D510EA93-8F64-42C8-A630-D449506E95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06CB53FC-E4DA-4001-928B-9998A85EA5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D210B969-4FDF-4AAC-9397-63D5434958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570B3EF0-84EA-4F47-86A3-1EA1F644A4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259369A8-EF57-42A1-8EC8-F6A9F92A3A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aphic 185">
            <a:extLst>
              <a:ext uri="{FF2B5EF4-FFF2-40B4-BE49-F238E27FC236}">
                <a16:creationId xmlns="" xmlns:a16="http://schemas.microsoft.com/office/drawing/2014/main" id="{617CAA5F-37E3-4DF6-9DD0-68A40D2161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2FCF03A3-80B7-45BC-AA40-A335CC8168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E9D3C77A-275B-4C9E-A407-B09450E564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DC6C5B5B-80BB-41D8-A377-C653EF1B01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DCA5D93A-E913-46A0-9684-20B6B4B8CA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FE6EFE8A-51D2-4AF6-A18C-29A9E5EF5A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9B184B1-BBB4-F9C8-98F8-500138FC2F64}"/>
              </a:ext>
            </a:extLst>
          </p:cNvPr>
          <p:cNvSpPr txBox="1"/>
          <p:nvPr/>
        </p:nvSpPr>
        <p:spPr>
          <a:xfrm>
            <a:off x="5710834" y="1184612"/>
            <a:ext cx="61684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/>
                <a:ea typeface="Calibri" panose="020F0502020204030204" pitchFamily="34" charset="0"/>
              </a:rPr>
              <a:t>А. С. Пушкин в поэме «Полтава» дал точную характеристику этого ближайшего сподвижника Петра </a:t>
            </a:r>
            <a:r>
              <a:rPr lang="en-US" sz="2800" b="1" dirty="0">
                <a:effectLst/>
                <a:ea typeface="Calibri" panose="020F0502020204030204" pitchFamily="34" charset="0"/>
              </a:rPr>
              <a:t>I</a:t>
            </a:r>
            <a:r>
              <a:rPr lang="ru-RU" sz="2800" b="1" dirty="0">
                <a:effectLst/>
                <a:ea typeface="Calibri" panose="020F0502020204030204" pitchFamily="34" charset="0"/>
              </a:rPr>
              <a:t>: «…И счастья баловень безродный, полудержавный властелин».</a:t>
            </a:r>
          </a:p>
          <a:p>
            <a:pPr algn="ctr"/>
            <a:r>
              <a:rPr lang="ru-RU" sz="2800" b="1" dirty="0"/>
              <a:t>Верный помощник царя, военачальник, первый генерал- губернатор Санкт-Петербурга. Назовите его.</a:t>
            </a:r>
          </a:p>
        </p:txBody>
      </p:sp>
      <p:sp>
        <p:nvSpPr>
          <p:cNvPr id="36" name="AutoShape 7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FF714730-7945-F55F-2935-CD039040E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4374" y="5151208"/>
            <a:ext cx="529286" cy="699146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4E8E53C-1E6E-7B35-FB41-51723E70B94B}"/>
              </a:ext>
            </a:extLst>
          </p:cNvPr>
          <p:cNvSpPr txBox="1"/>
          <p:nvPr/>
        </p:nvSpPr>
        <p:spPr>
          <a:xfrm>
            <a:off x="1331843" y="5987064"/>
            <a:ext cx="66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Александр Данилович Меншиков</a:t>
            </a:r>
          </a:p>
        </p:txBody>
      </p:sp>
    </p:spTree>
    <p:extLst>
      <p:ext uri="{BB962C8B-B14F-4D97-AF65-F5344CB8AC3E}">
        <p14:creationId xmlns:p14="http://schemas.microsoft.com/office/powerpoint/2010/main" val="207726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5A0118C5-4F8D-4CF4-BADD-53FEACC6C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59CBEC-FED5-A4FF-FD20-ABE48D57B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886379"/>
          </a:xfrm>
        </p:spPr>
        <p:txBody>
          <a:bodyPr>
            <a:normAutofit/>
          </a:bodyPr>
          <a:lstStyle/>
          <a:p>
            <a:r>
              <a:rPr lang="ru-RU" dirty="0"/>
              <a:t>Вопрос.</a:t>
            </a:r>
          </a:p>
        </p:txBody>
      </p:sp>
      <p:pic>
        <p:nvPicPr>
          <p:cNvPr id="5" name="Рисунок 4" descr="Изображение выглядит как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F6DCAF24-5E19-EF75-ED6B-69FB6BDC01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8752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894EFA8-F425-4D19-A94B-445388B31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5A741B9-65EC-4C5B-9FE0-4A18575771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0BB4301-41FA-4453-956F-A11CC664B6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28CAB86-AA69-4EF8-A4E2-4E020497D0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29A36BEE-5544-45FB-88F3-9E156F32EE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5B49ECF4-1585-4D6B-AB63-D49C92945E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8F00182-61A7-D831-0159-17E2A8440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292" y="1499016"/>
            <a:ext cx="521717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Этому своему сподвижнику, начальнику тайной канцелярии, Пётр I дал «деликатное поручение»: вернуть в Россию сына, царевича Алексея, бежавшего за границу «к римскому кесарю». </a:t>
            </a:r>
          </a:p>
          <a:p>
            <a:pPr marL="0" indent="0" algn="ctr">
              <a:buNone/>
            </a:pPr>
            <a:r>
              <a:rPr lang="ru-RU" sz="2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Его потомок станет великим русским писателем.</a:t>
            </a:r>
          </a:p>
          <a:p>
            <a:pPr marL="0" indent="0" algn="ctr">
              <a:buNone/>
            </a:pPr>
            <a:r>
              <a:rPr lang="ru-RU" sz="2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Назовите имя этого человека.</a:t>
            </a:r>
            <a:endParaRPr lang="ru-RU" sz="2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600" dirty="0"/>
          </a:p>
        </p:txBody>
      </p:sp>
      <p:grpSp>
        <p:nvGrpSpPr>
          <p:cNvPr id="20" name="Graphic 185">
            <a:extLst>
              <a:ext uri="{FF2B5EF4-FFF2-40B4-BE49-F238E27FC236}">
                <a16:creationId xmlns="" xmlns:a16="http://schemas.microsoft.com/office/drawing/2014/main" id="{582A903B-6B78-4F0A-B7C9-3D80499020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D510EA93-8F64-42C8-A630-D449506E95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6CB53FC-E4DA-4001-928B-9998A85EA5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210B969-4FDF-4AAC-9397-63D5434958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570B3EF0-84EA-4F47-86A3-1EA1F644A4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259369A8-EF57-42A1-8EC8-F6A9F92A3A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aphic 185">
            <a:extLst>
              <a:ext uri="{FF2B5EF4-FFF2-40B4-BE49-F238E27FC236}">
                <a16:creationId xmlns="" xmlns:a16="http://schemas.microsoft.com/office/drawing/2014/main" id="{617CAA5F-37E3-4DF6-9DD0-68A40D2161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2FCF03A3-80B7-45BC-AA40-A335CC8168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9D3C77A-275B-4C9E-A407-B09450E564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C6C5B5B-80BB-41D8-A377-C653EF1B01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DCA5D93A-E913-46A0-9684-20B6B4B8CA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FE6EFE8A-51D2-4AF6-A18C-29A9E5EF5A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A5E977-FACD-6AD7-4B14-A454DC896FFF}"/>
              </a:ext>
            </a:extLst>
          </p:cNvPr>
          <p:cNvSpPr txBox="1"/>
          <p:nvPr/>
        </p:nvSpPr>
        <p:spPr>
          <a:xfrm>
            <a:off x="1233299" y="5956887"/>
            <a:ext cx="558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Пётр Андреевич Толстой</a:t>
            </a:r>
          </a:p>
        </p:txBody>
      </p:sp>
      <p:sp>
        <p:nvSpPr>
          <p:cNvPr id="26" name="AutoShape 7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EEE643BE-B37A-CF47-37BE-A0D304DE5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2636" y="5987064"/>
            <a:ext cx="529286" cy="699146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199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5A0118C5-4F8D-4CF4-BADD-53FEACC6C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08D08A-444E-9940-E3F1-297F2A209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886379"/>
          </a:xfrm>
        </p:spPr>
        <p:txBody>
          <a:bodyPr>
            <a:normAutofit/>
          </a:bodyPr>
          <a:lstStyle/>
          <a:p>
            <a:r>
              <a:rPr lang="ru-RU" dirty="0"/>
              <a:t>Вопрос.</a:t>
            </a:r>
          </a:p>
        </p:txBody>
      </p:sp>
      <p:pic>
        <p:nvPicPr>
          <p:cNvPr id="5" name="Объект 4" descr="Изображение выглядит как текст, женщина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B4B70906-30D1-0A0C-6052-C22448B3FC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57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894EFA8-F425-4D19-A94B-445388B31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C5A741B9-65EC-4C5B-9FE0-4A18575771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C0BB4301-41FA-4453-956F-A11CC664B6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C28CAB86-AA69-4EF8-A4E2-4E020497D0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29A36BEE-5544-45FB-88F3-9E156F32EE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5B49ECF4-1585-4D6B-AB63-D49C92945E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54C2FD60-4995-B55A-8CD7-44A079C79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4148" y="1454896"/>
            <a:ext cx="5597893" cy="3765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Старший сподвижник царя, один из первых русских генерал-фельдмаршалов, командующий войсками в Северной войне. Именно он захватил в плен Марту Скавронскую, ставшую супругой Петра.</a:t>
            </a:r>
          </a:p>
          <a:p>
            <a:pPr marL="0" indent="0" algn="ctr">
              <a:buNone/>
            </a:pPr>
            <a:r>
              <a:rPr lang="ru-RU" b="1" dirty="0"/>
              <a:t>Назовите фельдмаршала.  </a:t>
            </a:r>
            <a:endParaRPr lang="en-US" b="1" dirty="0"/>
          </a:p>
        </p:txBody>
      </p:sp>
      <p:grpSp>
        <p:nvGrpSpPr>
          <p:cNvPr id="22" name="Graphic 185">
            <a:extLst>
              <a:ext uri="{FF2B5EF4-FFF2-40B4-BE49-F238E27FC236}">
                <a16:creationId xmlns="" xmlns:a16="http://schemas.microsoft.com/office/drawing/2014/main" id="{582A903B-6B78-4F0A-B7C9-3D80499020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510EA93-8F64-42C8-A630-D449506E95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06CB53FC-E4DA-4001-928B-9998A85EA5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D210B969-4FDF-4AAC-9397-63D5434958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570B3EF0-84EA-4F47-86A3-1EA1F644A4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9369A8-EF57-42A1-8EC8-F6A9F92A3A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aphic 185">
            <a:extLst>
              <a:ext uri="{FF2B5EF4-FFF2-40B4-BE49-F238E27FC236}">
                <a16:creationId xmlns="" xmlns:a16="http://schemas.microsoft.com/office/drawing/2014/main" id="{617CAA5F-37E3-4DF6-9DD0-68A40D2161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2FCF03A3-80B7-45BC-AA40-A335CC8168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E9D3C77A-275B-4C9E-A407-B09450E564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C6C5B5B-80BB-41D8-A377-C653EF1B01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DCA5D93A-E913-46A0-9684-20B6B4B8CA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FE6EFE8A-51D2-4AF6-A18C-29A9E5EF5A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5CEE29F-D474-9ABA-0751-470BF04A5AA3}"/>
              </a:ext>
            </a:extLst>
          </p:cNvPr>
          <p:cNvSpPr txBox="1"/>
          <p:nvPr/>
        </p:nvSpPr>
        <p:spPr>
          <a:xfrm>
            <a:off x="1324935" y="5936055"/>
            <a:ext cx="4909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Борис Петрович Шереметев</a:t>
            </a:r>
          </a:p>
        </p:txBody>
      </p:sp>
      <p:sp>
        <p:nvSpPr>
          <p:cNvPr id="28" name="AutoShape 7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C2CB209B-F818-8889-B334-C0D722E40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2636" y="5987064"/>
            <a:ext cx="529286" cy="699146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215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aphic 185">
            <a:extLst>
              <a:ext uri="{FF2B5EF4-FFF2-40B4-BE49-F238E27FC236}">
                <a16:creationId xmlns="" xmlns:a16="http://schemas.microsoft.com/office/drawing/2014/main" id="{8A351602-3772-4279-B0D3-A523F6F6EA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43" name="Freeform: Shape 142">
              <a:extLst>
                <a:ext uri="{FF2B5EF4-FFF2-40B4-BE49-F238E27FC236}">
                  <a16:creationId xmlns="" xmlns:a16="http://schemas.microsoft.com/office/drawing/2014/main" id="{A5AAAA75-5FFB-4C07-AD4A-3146773E6C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="" xmlns:a16="http://schemas.microsoft.com/office/drawing/2014/main" id="{1479895E-3847-44BB-8404-28F14219FB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="" xmlns:a16="http://schemas.microsoft.com/office/drawing/2014/main" id="{50E02F68-8149-4236-8D9F-6B550F78B9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="" xmlns:a16="http://schemas.microsoft.com/office/drawing/2014/main" id="{956FCAAB-F073-4561-A484-42C7DD10D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="" xmlns:a16="http://schemas.microsoft.com/office/drawing/2014/main" id="{6CF8DB94-87A3-43E9-9BBB-301CFF0FB0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9" name="Oval 148">
            <a:extLst>
              <a:ext uri="{FF2B5EF4-FFF2-40B4-BE49-F238E27FC236}">
                <a16:creationId xmlns="" xmlns:a16="http://schemas.microsoft.com/office/drawing/2014/main" id="{7D6BF779-0B8C-4CC2-9268-9506AD0C53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1" name="Rectangle 150">
            <a:extLst>
              <a:ext uri="{FF2B5EF4-FFF2-40B4-BE49-F238E27FC236}">
                <a16:creationId xmlns="" xmlns:a16="http://schemas.microsoft.com/office/drawing/2014/main" id="{3A397E3E-B90C-4D82-BAAA-36F7AC6A45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Объект 2" descr="Изображение выглядит как текст, старый, заминированная автомаши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78C1818B-1681-68F1-C1A7-4CBAF8099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0" r="3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 w="28575">
            <a:noFill/>
          </a:ln>
        </p:spPr>
      </p:pic>
      <p:sp>
        <p:nvSpPr>
          <p:cNvPr id="153" name="Rectangle 152">
            <a:extLst>
              <a:ext uri="{FF2B5EF4-FFF2-40B4-BE49-F238E27FC236}">
                <a16:creationId xmlns="" xmlns:a16="http://schemas.microsoft.com/office/drawing/2014/main" id="{3BC863B5-8B85-4BAC-97E8-7365A6FB29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588045" y="0"/>
            <a:ext cx="7603955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Freeform: Shape 154">
            <a:extLst>
              <a:ext uri="{FF2B5EF4-FFF2-40B4-BE49-F238E27FC236}">
                <a16:creationId xmlns="" xmlns:a16="http://schemas.microsoft.com/office/drawing/2014/main" id="{E16C8D8F-10E9-4498-ABDB-0F923F8B68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30146" y="247167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="" xmlns:a16="http://schemas.microsoft.com/office/drawing/2014/main" id="{6617B5AA-8A0D-41D3-B2EF-8BC53E3B7D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30146" y="247167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9" name="Freeform: Shape 158">
            <a:extLst>
              <a:ext uri="{FF2B5EF4-FFF2-40B4-BE49-F238E27FC236}">
                <a16:creationId xmlns="" xmlns:a16="http://schemas.microsoft.com/office/drawing/2014/main" id="{1E5A83E3-8A11-4492-BB6E-F5F2240316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30146" y="686902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1" name="Freeform: Shape 160">
            <a:extLst>
              <a:ext uri="{FF2B5EF4-FFF2-40B4-BE49-F238E27FC236}">
                <a16:creationId xmlns="" xmlns:a16="http://schemas.microsoft.com/office/drawing/2014/main" id="{572EB308-9A4E-4332-A908-22F2978D75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30146" y="686902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63" name="Group 162">
            <a:extLst>
              <a:ext uri="{FF2B5EF4-FFF2-40B4-BE49-F238E27FC236}">
                <a16:creationId xmlns="" xmlns:a16="http://schemas.microsoft.com/office/drawing/2014/main" id="{BB7A900B-006E-46F4-831E-5AABAEE45E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919534" y="1103896"/>
            <a:ext cx="4965868" cy="4598497"/>
            <a:chOff x="1674895" y="1345036"/>
            <a:chExt cx="5428610" cy="4210939"/>
          </a:xfrm>
        </p:grpSpPr>
        <p:sp>
          <p:nvSpPr>
            <p:cNvPr id="164" name="Rectangle 163">
              <a:extLst>
                <a:ext uri="{FF2B5EF4-FFF2-40B4-BE49-F238E27FC236}">
                  <a16:creationId xmlns="" xmlns:a16="http://schemas.microsoft.com/office/drawing/2014/main" id="{2C1D3151-5F97-4860-B56C-C98BD62CC2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="" xmlns:a16="http://schemas.microsoft.com/office/drawing/2014/main" id="{DAD33695-C117-4AEE-9AF5-65F13C6CC3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67" name="Rectangle 166">
            <a:extLst>
              <a:ext uri="{FF2B5EF4-FFF2-40B4-BE49-F238E27FC236}">
                <a16:creationId xmlns="" xmlns:a16="http://schemas.microsoft.com/office/drawing/2014/main" id="{90A7F83A-9728-4030-8E45-9ECF1ABCCC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909081" y="1073782"/>
            <a:ext cx="4860256" cy="452926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Graphic 212">
            <a:extLst>
              <a:ext uri="{FF2B5EF4-FFF2-40B4-BE49-F238E27FC236}">
                <a16:creationId xmlns="" xmlns:a16="http://schemas.microsoft.com/office/drawing/2014/main" id="{6B3AD2E3-0AAD-4808-835D-6DB434CD3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83629" y="5130707"/>
            <a:ext cx="857096" cy="85709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1" name="Graphic 212">
            <a:extLst>
              <a:ext uri="{FF2B5EF4-FFF2-40B4-BE49-F238E27FC236}">
                <a16:creationId xmlns="" xmlns:a16="http://schemas.microsoft.com/office/drawing/2014/main" id="{FF44C53F-67DE-411B-8D73-EEA2966CA8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83629" y="5130707"/>
            <a:ext cx="857096" cy="85709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F249777-BC43-883E-B3C2-99024B8E1679}"/>
              </a:ext>
            </a:extLst>
          </p:cNvPr>
          <p:cNvSpPr txBox="1"/>
          <p:nvPr/>
        </p:nvSpPr>
        <p:spPr>
          <a:xfrm>
            <a:off x="7573240" y="1103896"/>
            <a:ext cx="3247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ВОПРОС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196D9107-5E8A-47B0-ED72-088AD66A150C}"/>
              </a:ext>
            </a:extLst>
          </p:cNvPr>
          <p:cNvSpPr txBox="1"/>
          <p:nvPr/>
        </p:nvSpPr>
        <p:spPr>
          <a:xfrm>
            <a:off x="7147422" y="1797441"/>
            <a:ext cx="437655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200" b="0" i="1" dirty="0">
                <a:solidFill>
                  <a:srgbClr val="000000"/>
                </a:solidFill>
                <a:effectLst/>
              </a:rPr>
              <a:t>И грянул бой, Полтавский бой!</a:t>
            </a:r>
          </a:p>
          <a:p>
            <a:pPr algn="l"/>
            <a:r>
              <a:rPr lang="ru-RU" sz="2200" b="0" i="1" dirty="0">
                <a:solidFill>
                  <a:srgbClr val="000000"/>
                </a:solidFill>
                <a:effectLst/>
              </a:rPr>
              <a:t>В огне, под градом раскалённым,</a:t>
            </a:r>
          </a:p>
          <a:p>
            <a:pPr algn="l"/>
            <a:r>
              <a:rPr lang="ru-RU" sz="2200" b="0" i="1" dirty="0">
                <a:solidFill>
                  <a:srgbClr val="000000"/>
                </a:solidFill>
                <a:effectLst/>
              </a:rPr>
              <a:t>Стеной живою отражённым,</a:t>
            </a:r>
          </a:p>
          <a:p>
            <a:pPr algn="l"/>
            <a:r>
              <a:rPr lang="ru-RU" sz="2200" b="0" i="1" dirty="0">
                <a:solidFill>
                  <a:srgbClr val="000000"/>
                </a:solidFill>
                <a:effectLst/>
              </a:rPr>
              <a:t> Над падшим строем свежий строй</a:t>
            </a:r>
          </a:p>
          <a:p>
            <a:pPr algn="l"/>
            <a:r>
              <a:rPr lang="ru-RU" sz="2200" b="0" i="1" dirty="0">
                <a:solidFill>
                  <a:srgbClr val="000000"/>
                </a:solidFill>
                <a:effectLst/>
              </a:rPr>
              <a:t>Штыки смыкает…</a:t>
            </a:r>
          </a:p>
          <a:p>
            <a:pPr algn="l"/>
            <a:endParaRPr lang="ru-RU" sz="2200" dirty="0">
              <a:solidFill>
                <a:srgbClr val="000000"/>
              </a:solidFill>
            </a:endParaRPr>
          </a:p>
          <a:p>
            <a:pPr algn="l"/>
            <a:r>
              <a:rPr lang="ru-RU" sz="2200" b="0" i="0" dirty="0">
                <a:solidFill>
                  <a:srgbClr val="000000"/>
                </a:solidFill>
                <a:effectLst/>
              </a:rPr>
              <a:t> Какой русский поэт блестяще описал «Полтавский бой» в своей поэме?</a:t>
            </a:r>
          </a:p>
          <a:p>
            <a:endParaRPr lang="ru-RU" dirty="0"/>
          </a:p>
        </p:txBody>
      </p:sp>
      <p:sp>
        <p:nvSpPr>
          <p:cNvPr id="154" name="AutoShape 7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42DC8FA4-C18B-729E-7356-836316A4E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394" y="5228109"/>
            <a:ext cx="529286" cy="699146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6F153F17-06F5-9403-EAF9-C04A600E60A3}"/>
              </a:ext>
            </a:extLst>
          </p:cNvPr>
          <p:cNvSpPr txBox="1"/>
          <p:nvPr/>
        </p:nvSpPr>
        <p:spPr>
          <a:xfrm flipH="1">
            <a:off x="8746435" y="4984664"/>
            <a:ext cx="2461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А. С. Пушкин</a:t>
            </a:r>
          </a:p>
        </p:txBody>
      </p:sp>
    </p:spTree>
    <p:extLst>
      <p:ext uri="{BB962C8B-B14F-4D97-AF65-F5344CB8AC3E}">
        <p14:creationId xmlns:p14="http://schemas.microsoft.com/office/powerpoint/2010/main" val="73299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theme/theme1.xml><?xml version="1.0" encoding="utf-8"?>
<a:theme xmlns:a="http://schemas.openxmlformats.org/drawingml/2006/main" name="FunkyShapesDarkVTI">
  <a:themeElements>
    <a:clrScheme name="AnalogousFromLightSeedLeftStep">
      <a:dk1>
        <a:srgbClr val="000000"/>
      </a:dk1>
      <a:lt1>
        <a:srgbClr val="FFFFFF"/>
      </a:lt1>
      <a:dk2>
        <a:srgbClr val="242741"/>
      </a:dk2>
      <a:lt2>
        <a:srgbClr val="E2E3E8"/>
      </a:lt2>
      <a:accent1>
        <a:srgbClr val="A7A277"/>
      </a:accent1>
      <a:accent2>
        <a:srgbClr val="BE9875"/>
      </a:accent2>
      <a:accent3>
        <a:srgbClr val="CA928E"/>
      </a:accent3>
      <a:accent4>
        <a:srgbClr val="C07992"/>
      </a:accent4>
      <a:accent5>
        <a:srgbClr val="C98EBB"/>
      </a:accent5>
      <a:accent6>
        <a:srgbClr val="B379C0"/>
      </a:accent6>
      <a:hlink>
        <a:srgbClr val="6970AE"/>
      </a:hlink>
      <a:folHlink>
        <a:srgbClr val="7F7F7F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kyShapesDarkVTI" id="{84637DF0-7D2D-4F20-816C-4D6C45F3FAF2}" vid="{0EF594EE-C33F-480F-80E7-D4F74C1C30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1098</Words>
  <Application>Microsoft Office PowerPoint</Application>
  <PresentationFormat>Произвольный</PresentationFormat>
  <Paragraphs>143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FunkyShapesDarkVTI</vt:lpstr>
      <vt:lpstr>ПЕТРОВСКИЙ УРОК Игра в формате турнира  «Крестики-нолики»  для обучающихся 5-8 классов</vt:lpstr>
      <vt:lpstr>Презентация PowerPoint</vt:lpstr>
      <vt:lpstr>Вопрос.  Как звали родителей царя Петра? </vt:lpstr>
      <vt:lpstr>Вопрос.</vt:lpstr>
      <vt:lpstr>Вопрос. </vt:lpstr>
      <vt:lpstr>Презентация PowerPoint</vt:lpstr>
      <vt:lpstr>Вопрос.</vt:lpstr>
      <vt:lpstr>Вопрос.</vt:lpstr>
      <vt:lpstr>Презентация PowerPoint</vt:lpstr>
      <vt:lpstr>Вопрос.</vt:lpstr>
      <vt:lpstr>Презентация PowerPoint</vt:lpstr>
      <vt:lpstr>Вопрос 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Вопрос. </vt:lpstr>
      <vt:lpstr>Вопрос. </vt:lpstr>
      <vt:lpstr>Вопрос.</vt:lpstr>
      <vt:lpstr>вопрос</vt:lpstr>
      <vt:lpstr>Вопрос.</vt:lpstr>
      <vt:lpstr>Вопрос.</vt:lpstr>
      <vt:lpstr>Вопрос </vt:lpstr>
      <vt:lpstr>Вопрос.</vt:lpstr>
      <vt:lpstr>Вопрос.</vt:lpstr>
      <vt:lpstr>Вопрос.</vt:lpstr>
      <vt:lpstr>Вопрос.</vt:lpstr>
      <vt:lpstr>Вопрос.</vt:lpstr>
      <vt:lpstr>ВОПРОС.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Данилова</dc:creator>
  <cp:lastModifiedBy>user</cp:lastModifiedBy>
  <cp:revision>20</cp:revision>
  <dcterms:created xsi:type="dcterms:W3CDTF">2022-05-15T19:12:53Z</dcterms:created>
  <dcterms:modified xsi:type="dcterms:W3CDTF">2022-06-06T10:14:15Z</dcterms:modified>
</cp:coreProperties>
</file>