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2" r:id="rId2"/>
    <p:sldId id="267" r:id="rId3"/>
    <p:sldId id="268" r:id="rId4"/>
    <p:sldId id="266" r:id="rId5"/>
    <p:sldId id="258" r:id="rId6"/>
    <p:sldId id="260" r:id="rId7"/>
    <p:sldId id="259" r:id="rId8"/>
    <p:sldId id="261" r:id="rId9"/>
    <p:sldId id="271" r:id="rId10"/>
    <p:sldId id="262" r:id="rId11"/>
    <p:sldId id="263" r:id="rId12"/>
    <p:sldId id="264" r:id="rId13"/>
    <p:sldId id="265" r:id="rId14"/>
    <p:sldId id="256" r:id="rId15"/>
    <p:sldId id="257" r:id="rId16"/>
    <p:sldId id="269" r:id="rId17"/>
    <p:sldId id="270" r:id="rId18"/>
  </p:sldIdLst>
  <p:sldSz cx="9144000" cy="6858000" type="screen4x3"/>
  <p:notesSz cx="6858000" cy="9144000"/>
  <p:custDataLst>
    <p:tags r:id="rId20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399" autoAdjust="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E791712-EC64-4BA8-890A-DDFF677B0F50}" type="datetimeFigureOut">
              <a:rPr lang="ru-RU"/>
              <a:pPr>
                <a:defRPr/>
              </a:pPr>
              <a:t>06.10.2022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2DDA7A0-370A-4767-8E4F-929FD273BB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3613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CA58CFE-9AF2-4189-A2C8-82B0E3D6965D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4B9D9A7-BA8C-4BF0-BE97-5DC15174D18A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F7F615-F8BC-4A29-9629-797319003223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DFC77-8DB9-4D4B-AF3D-E2B79B6DDAC6}" type="datetimeFigureOut">
              <a:rPr lang="ru-RU"/>
              <a:pPr>
                <a:defRPr/>
              </a:pPr>
              <a:t>06.10.2022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B9E7F-B694-4DCC-A2F6-4739C0E1FB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32474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40642-4048-4DC8-8ECB-8700E821E417}" type="datetimeFigureOut">
              <a:rPr lang="ru-RU"/>
              <a:pPr>
                <a:defRPr/>
              </a:pPr>
              <a:t>06.10.2022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8A6F7-74DC-41EF-98B6-BF5197F691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9378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9F3AE-6292-445D-B79E-65AEB669FF99}" type="datetimeFigureOut">
              <a:rPr lang="ru-RU"/>
              <a:pPr>
                <a:defRPr/>
              </a:pPr>
              <a:t>06.10.2022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9106D3-C9A9-41EA-9E66-2EB283753A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46393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F5DED5-AAD5-4639-8901-30B956F82E25}" type="datetimeFigureOut">
              <a:rPr lang="ru-RU"/>
              <a:pPr>
                <a:defRPr/>
              </a:pPr>
              <a:t>06.10.2022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734FC2-C08F-42AC-ABF4-ECC22F0073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2050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6CF46-A820-4482-8358-1A01BE702C2A}" type="datetimeFigureOut">
              <a:rPr lang="ru-RU"/>
              <a:pPr>
                <a:defRPr/>
              </a:pPr>
              <a:t>06.10.2022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ABA7C-2342-4D23-A246-1921BC181C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4801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8659D-949C-4D27-8102-2A128CDC8F66}" type="datetimeFigureOut">
              <a:rPr lang="ru-RU"/>
              <a:pPr>
                <a:defRPr/>
              </a:pPr>
              <a:t>06.10.2022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819A67-1911-45C3-A90A-BFB4B51F35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31874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8D49B3-227D-46D1-9007-A58F4C8C6721}" type="datetimeFigureOut">
              <a:rPr lang="ru-RU"/>
              <a:pPr>
                <a:defRPr/>
              </a:pPr>
              <a:t>06.10.2022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27124-2F7E-41F9-BF4F-615F400B0E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59375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2E493-213F-4A4D-84B8-28DE3A4D047D}" type="datetimeFigureOut">
              <a:rPr lang="ru-RU"/>
              <a:pPr>
                <a:defRPr/>
              </a:pPr>
              <a:t>06.10.2022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24C4EA-01D2-4FC6-9C36-973B64342D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47402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F915C-8EA6-4B1F-9CEA-12FC0E037F8D}" type="datetimeFigureOut">
              <a:rPr lang="ru-RU"/>
              <a:pPr>
                <a:defRPr/>
              </a:pPr>
              <a:t>06.10.2022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26F492-FD27-4AF8-B2BB-F30452F742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289773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184384-6D09-480E-A606-0ADE493AA17F}" type="datetimeFigureOut">
              <a:rPr lang="ru-RU"/>
              <a:pPr>
                <a:defRPr/>
              </a:pPr>
              <a:t>06.10.2022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A3498-2CC2-4C02-BB44-BD799BF6E6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90328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195A86-497E-4128-85A1-1CCBD1E5418A}" type="datetimeFigureOut">
              <a:rPr lang="ru-RU"/>
              <a:pPr>
                <a:defRPr/>
              </a:pPr>
              <a:t>06.10.2022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3D6A1-E92C-44D7-AC8C-985C16070B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0681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84B3717-CE86-4C4E-A66F-904170648C62}" type="datetimeFigureOut">
              <a:rPr lang="ru-RU"/>
              <a:pPr>
                <a:defRPr/>
              </a:pPr>
              <a:t>06.10.2022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69C4374-7B44-4E77-94B5-ED478DFEC8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060" y="260350"/>
            <a:ext cx="7583743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Муниципальное бюджетное общеобразовательное учреждение </a:t>
            </a:r>
          </a:p>
          <a:p>
            <a:pPr algn="ctr">
              <a:defRPr/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«Паньковская ООШ» Орловского муниципального округа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2780928"/>
            <a:ext cx="8194551" cy="110799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66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Cambria" pitchFamily="18" charset="0"/>
              </a:rPr>
              <a:t>Моя Родина-Россия</a:t>
            </a:r>
          </a:p>
        </p:txBody>
      </p:sp>
      <p:pic>
        <p:nvPicPr>
          <p:cNvPr id="2053" name="Picture 2" descr="C:\Users\андрейка\Desktop\rusnaznamen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052736"/>
            <a:ext cx="2783600" cy="20870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4" name="Picture 3" descr="C:\Users\андрейка\Desktop\0_17334_ec63a851_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1196752"/>
            <a:ext cx="2952129" cy="19656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55" name="TextBox 7"/>
          <p:cNvSpPr txBox="1">
            <a:spLocks noChangeArrowheads="1"/>
          </p:cNvSpPr>
          <p:nvPr/>
        </p:nvSpPr>
        <p:spPr bwMode="auto">
          <a:xfrm>
            <a:off x="3059113" y="1844675"/>
            <a:ext cx="24495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b="1">
                <a:solidFill>
                  <a:srgbClr val="C00000"/>
                </a:solidFill>
              </a:rPr>
              <a:t>Внеклассное</a:t>
            </a:r>
          </a:p>
          <a:p>
            <a:pPr algn="ctr" eaLnBrk="1" hangingPunct="1"/>
            <a:r>
              <a:rPr lang="ru-RU" b="1">
                <a:solidFill>
                  <a:srgbClr val="C00000"/>
                </a:solidFill>
              </a:rPr>
              <a:t>мероприятие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21372" y="0"/>
            <a:ext cx="3903634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Русское застолье</a:t>
            </a:r>
          </a:p>
        </p:txBody>
      </p:sp>
      <p:pic>
        <p:nvPicPr>
          <p:cNvPr id="11267" name="Picture 2" descr="C:\Users\андрейка\Desktop\Россия\Рисунок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000125"/>
            <a:ext cx="4067175" cy="413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extBox 3"/>
          <p:cNvSpPr txBox="1">
            <a:spLocks noChangeArrowheads="1"/>
          </p:cNvSpPr>
          <p:nvPr/>
        </p:nvSpPr>
        <p:spPr bwMode="auto">
          <a:xfrm>
            <a:off x="4143375" y="785813"/>
            <a:ext cx="4786313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ru-RU">
                <a:latin typeface="Calibri" pitchFamily="34" charset="0"/>
              </a:rPr>
              <a:t>«Что касается, скажем, еды, то вятичи, древляне, радимичи, северяне, кривичи ели примерно то, что мы с вами едим сейчас, – мясо, птицу и рыбу, овощи, фрукты и ягоды, яйца, творог и кашу.</a:t>
            </a:r>
          </a:p>
          <a:p>
            <a:pPr algn="just" eaLnBrk="1" hangingPunct="1"/>
            <a:r>
              <a:rPr lang="ru-RU">
                <a:latin typeface="Calibri" pitchFamily="34" charset="0"/>
              </a:rPr>
              <a:t>Кормила мужика и огородина всякая. Репа, скажем. Ее хоть сырую, хоть пареную, хоть печеную. Также и горох.</a:t>
            </a:r>
          </a:p>
          <a:p>
            <a:pPr algn="just" eaLnBrk="1" hangingPunct="1"/>
            <a:r>
              <a:rPr lang="ru-RU">
                <a:latin typeface="Calibri" pitchFamily="34" charset="0"/>
              </a:rPr>
              <a:t>А варево или хлебово изначально было рыбное, а уж потом пошли похлебки, затирушки, болтушки, кальи, щи- борщи, ботвиньи.</a:t>
            </a:r>
            <a:endParaRPr lang="ru-RU">
              <a:latin typeface="Consolas" pitchFamily="49" charset="0"/>
              <a:cs typeface="Consolas" pitchFamily="49" charset="0"/>
            </a:endParaRPr>
          </a:p>
        </p:txBody>
      </p:sp>
      <p:pic>
        <p:nvPicPr>
          <p:cNvPr id="11269" name="Picture 2" descr="C:\Users\андрейка\Desktop\Россия\Рисунок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625" y="4500563"/>
            <a:ext cx="2857500" cy="214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3"/>
          <p:cNvSpPr txBox="1">
            <a:spLocks noChangeArrowheads="1"/>
          </p:cNvSpPr>
          <p:nvPr/>
        </p:nvSpPr>
        <p:spPr bwMode="auto">
          <a:xfrm>
            <a:off x="3929063" y="571500"/>
            <a:ext cx="45720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ru-RU" sz="2000">
                <a:latin typeface="Calibri" pitchFamily="34" charset="0"/>
              </a:rPr>
              <a:t>Каша – мать наша. От пелёнок до могильной кутьи жил русский мужик на каше. Каша – бабушка хлеба: «Каша – матушка наша, хлеб ржаной – тятька родной!» Зерно – кормилец. </a:t>
            </a:r>
          </a:p>
        </p:txBody>
      </p:sp>
      <p:pic>
        <p:nvPicPr>
          <p:cNvPr id="12291" name="Picture 3" descr="C:\Users\андрейка\Desktop\Россия\Рисунок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50" y="785813"/>
            <a:ext cx="3071813" cy="435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 descr="C:\Users\андрейка\Desktop\168301_5439-800x6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43313" y="2500313"/>
            <a:ext cx="5214937" cy="371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андрейка\Desktop\Россия\Рисунок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625" y="214313"/>
            <a:ext cx="3214688" cy="466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 descr="C:\Users\андрейка\Desktop\Россия\Рисунок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6250" y="428625"/>
            <a:ext cx="4438650" cy="407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28688" y="4949825"/>
            <a:ext cx="7358062" cy="1600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+mj-lt"/>
                <a:cs typeface="Consolas" pitchFamily="49" charset="0"/>
              </a:rPr>
              <a:t>Тесто ржаное, пресное и кислое, кормило Россию: пресное – колядками, сочнями, лапшой, кислое – хлебушком. А с Х века </a:t>
            </a:r>
            <a:r>
              <a:rPr lang="ru-RU" sz="2000" dirty="0">
                <a:latin typeface="+mn-lt"/>
                <a:cs typeface="Consolas" pitchFamily="49" charset="0"/>
              </a:rPr>
              <a:t>появился</a:t>
            </a:r>
            <a:r>
              <a:rPr lang="ru-RU" sz="2000" dirty="0">
                <a:latin typeface="+mj-lt"/>
                <a:cs typeface="Consolas" pitchFamily="49" charset="0"/>
              </a:rPr>
              <a:t> такой деликатес, как пшеничная мука – и вот вам калачи, блины, пироги, караваи, оладьи.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j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86244" y="0"/>
            <a:ext cx="2973891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Русская изба</a:t>
            </a:r>
          </a:p>
        </p:txBody>
      </p:sp>
      <p:pic>
        <p:nvPicPr>
          <p:cNvPr id="14339" name="Picture 2" descr="C:\Users\андрейка\Desktop\Россия\47129355_Okonesh_1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50" y="714375"/>
            <a:ext cx="405130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3" descr="C:\Users\андрейка\Desktop\Россия\47134662_PUgo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0563" y="714375"/>
            <a:ext cx="419100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TextBox 4"/>
          <p:cNvSpPr txBox="1">
            <a:spLocks noChangeArrowheads="1"/>
          </p:cNvSpPr>
          <p:nvPr/>
        </p:nvSpPr>
        <p:spPr bwMode="auto">
          <a:xfrm>
            <a:off x="214313" y="4143375"/>
            <a:ext cx="8643937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ru-RU">
                <a:latin typeface="Calibri" pitchFamily="34" charset="0"/>
              </a:rPr>
              <a:t>Крестьянское жилище состояло из клети, избы, сеней, горницы, подклети и чулана. Основное жилое помещение — изба с русской печью. Внутренняя обстановка избы: неподвижные широкие лавки, плотно прикреплённые к стенам, полки над ними; примыкающие к печи деревянные элементы; открытый посудный шкаф-блюдник, люлька и другие детали домашней обстановки имеют историю многих веков. В обстановке избы нет ни одного лишнего случайного предмета, каждая вещь имеет своё строго определённое назначение и освещённое традицией место, что является характерной чертой народного жилища.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942" y="214290"/>
            <a:ext cx="9324404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Народные промыслы России</a:t>
            </a:r>
          </a:p>
        </p:txBody>
      </p:sp>
      <p:pic>
        <p:nvPicPr>
          <p:cNvPr id="1028" name="Picture 4" descr="C:\Users\андрейка\Desktop\Россия\0_5b862_e8d65f15_X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50" y="928688"/>
            <a:ext cx="2000250" cy="2687637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9" name="Picture 5" descr="C:\Users\андрейка\Desktop\Россия\20b3f19ce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50" y="1143000"/>
            <a:ext cx="2928938" cy="2241550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30" name="Picture 6" descr="C:\Users\андрейка\Desktop\Россия\62717531_1281811158_gr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714752"/>
            <a:ext cx="2643206" cy="2741733"/>
          </a:xfrm>
          <a:prstGeom prst="ellipse">
            <a:avLst/>
          </a:prstGeom>
          <a:ln w="63500" cap="rnd">
            <a:solidFill>
              <a:schemeClr val="accent2">
                <a:lumMod val="20000"/>
                <a:lumOff val="8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366" name="Picture 7" descr="C:\Users\андрейка\Desktop\Россия\gjel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28938" y="4000500"/>
            <a:ext cx="3043237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 descr="C:\Users\андрейка\Desktop\Россия\20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8194" y="3857628"/>
            <a:ext cx="3045806" cy="2357454"/>
          </a:xfrm>
          <a:prstGeom prst="ellipse">
            <a:avLst/>
          </a:prstGeom>
          <a:ln w="63500" cap="rnd">
            <a:solidFill>
              <a:schemeClr val="accent2">
                <a:lumMod val="20000"/>
                <a:lumOff val="8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33" name="Picture 9" descr="C:\Users\андрейка\Desktop\Россия\0001-002-Narodnye-promysly-Rossii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313" y="1143000"/>
            <a:ext cx="3265487" cy="2214563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369" name="TextBox 10"/>
          <p:cNvSpPr txBox="1">
            <a:spLocks noChangeArrowheads="1"/>
          </p:cNvSpPr>
          <p:nvPr/>
        </p:nvSpPr>
        <p:spPr bwMode="auto">
          <a:xfrm>
            <a:off x="285750" y="3357563"/>
            <a:ext cx="2857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b="1">
                <a:solidFill>
                  <a:srgbClr val="002060"/>
                </a:solidFill>
                <a:latin typeface="Consolas" pitchFamily="49" charset="0"/>
                <a:cs typeface="Consolas" pitchFamily="49" charset="0"/>
              </a:rPr>
              <a:t>Дымковская игрушка</a:t>
            </a:r>
          </a:p>
        </p:txBody>
      </p:sp>
      <p:sp>
        <p:nvSpPr>
          <p:cNvPr id="15370" name="TextBox 11"/>
          <p:cNvSpPr txBox="1">
            <a:spLocks noChangeArrowheads="1"/>
          </p:cNvSpPr>
          <p:nvPr/>
        </p:nvSpPr>
        <p:spPr bwMode="auto">
          <a:xfrm>
            <a:off x="3643313" y="3571875"/>
            <a:ext cx="2286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b="1">
                <a:solidFill>
                  <a:srgbClr val="002060"/>
                </a:solidFill>
                <a:latin typeface="Consolas" pitchFamily="49" charset="0"/>
                <a:cs typeface="Consolas" pitchFamily="49" charset="0"/>
              </a:rPr>
              <a:t>Тульский самовар</a:t>
            </a:r>
          </a:p>
        </p:txBody>
      </p:sp>
      <p:sp>
        <p:nvSpPr>
          <p:cNvPr id="15371" name="TextBox 12"/>
          <p:cNvSpPr txBox="1">
            <a:spLocks noChangeArrowheads="1"/>
          </p:cNvSpPr>
          <p:nvPr/>
        </p:nvSpPr>
        <p:spPr bwMode="auto">
          <a:xfrm>
            <a:off x="6072188" y="3357563"/>
            <a:ext cx="27860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b="1">
                <a:solidFill>
                  <a:srgbClr val="002060"/>
                </a:solidFill>
                <a:latin typeface="Consolas" pitchFamily="49" charset="0"/>
                <a:cs typeface="Consolas" pitchFamily="49" charset="0"/>
              </a:rPr>
              <a:t>Хохлома</a:t>
            </a:r>
          </a:p>
        </p:txBody>
      </p:sp>
      <p:sp>
        <p:nvSpPr>
          <p:cNvPr id="15372" name="TextBox 13"/>
          <p:cNvSpPr txBox="1">
            <a:spLocks noChangeArrowheads="1"/>
          </p:cNvSpPr>
          <p:nvPr/>
        </p:nvSpPr>
        <p:spPr bwMode="auto">
          <a:xfrm>
            <a:off x="3000375" y="6286500"/>
            <a:ext cx="2714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b="1">
                <a:solidFill>
                  <a:srgbClr val="002060"/>
                </a:solidFill>
                <a:latin typeface="Consolas" pitchFamily="49" charset="0"/>
                <a:cs typeface="Consolas" pitchFamily="49" charset="0"/>
              </a:rPr>
              <a:t>Гжель</a:t>
            </a:r>
          </a:p>
        </p:txBody>
      </p:sp>
      <p:sp>
        <p:nvSpPr>
          <p:cNvPr id="15373" name="TextBox 14"/>
          <p:cNvSpPr txBox="1">
            <a:spLocks noChangeArrowheads="1"/>
          </p:cNvSpPr>
          <p:nvPr/>
        </p:nvSpPr>
        <p:spPr bwMode="auto">
          <a:xfrm>
            <a:off x="6000750" y="6215063"/>
            <a:ext cx="2714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b="1">
                <a:solidFill>
                  <a:srgbClr val="002060"/>
                </a:solidFill>
                <a:latin typeface="Consolas" pitchFamily="49" charset="0"/>
                <a:cs typeface="Consolas" pitchFamily="49" charset="0"/>
              </a:rPr>
              <a:t>Жостово</a:t>
            </a:r>
          </a:p>
        </p:txBody>
      </p:sp>
      <p:sp>
        <p:nvSpPr>
          <p:cNvPr id="15374" name="TextBox 15"/>
          <p:cNvSpPr txBox="1">
            <a:spLocks noChangeArrowheads="1"/>
          </p:cNvSpPr>
          <p:nvPr/>
        </p:nvSpPr>
        <p:spPr bwMode="auto">
          <a:xfrm>
            <a:off x="357188" y="6286500"/>
            <a:ext cx="25003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b="1">
                <a:solidFill>
                  <a:srgbClr val="002060"/>
                </a:solidFill>
                <a:latin typeface="Consolas" pitchFamily="49" charset="0"/>
                <a:cs typeface="Consolas" pitchFamily="49" charset="0"/>
              </a:rPr>
              <a:t>Городецкая роспись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андрейка\Desktop\Россия\50827463_2620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00188" y="4429125"/>
            <a:ext cx="4202112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4" descr="C:\Users\андрейка\Desktop\Россия\Рисунок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7625" y="357188"/>
            <a:ext cx="2143125" cy="213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5" descr="C:\Users\андрейка\Desktop\Россия\палех-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43625" y="2928938"/>
            <a:ext cx="2789238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6" descr="C:\Users\андрейка\Desktop\Россия\beresta-0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15063" y="357188"/>
            <a:ext cx="2747962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7" descr="C:\Users\андрейка\Desktop\Россия\Balalaik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786063"/>
            <a:ext cx="2449513" cy="235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8" descr="C:\Users\андрейка\Desktop\Россия\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928938"/>
            <a:ext cx="3536950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2" name="TextBox 8"/>
          <p:cNvSpPr txBox="1">
            <a:spLocks noChangeArrowheads="1"/>
          </p:cNvSpPr>
          <p:nvPr/>
        </p:nvSpPr>
        <p:spPr bwMode="auto">
          <a:xfrm>
            <a:off x="0" y="2714625"/>
            <a:ext cx="4000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b="1">
                <a:solidFill>
                  <a:srgbClr val="002060"/>
                </a:solidFill>
                <a:latin typeface="Consolas" pitchFamily="49" charset="0"/>
                <a:cs typeface="Consolas" pitchFamily="49" charset="0"/>
              </a:rPr>
              <a:t>Богородская резьба по дереву</a:t>
            </a:r>
          </a:p>
        </p:txBody>
      </p:sp>
      <p:sp>
        <p:nvSpPr>
          <p:cNvPr id="16393" name="TextBox 9"/>
          <p:cNvSpPr txBox="1">
            <a:spLocks noChangeArrowheads="1"/>
          </p:cNvSpPr>
          <p:nvPr/>
        </p:nvSpPr>
        <p:spPr bwMode="auto">
          <a:xfrm>
            <a:off x="5857875" y="5929313"/>
            <a:ext cx="30003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b="1">
                <a:solidFill>
                  <a:srgbClr val="002060"/>
                </a:solidFill>
                <a:latin typeface="Consolas" pitchFamily="49" charset="0"/>
                <a:cs typeface="Consolas" pitchFamily="49" charset="0"/>
              </a:rPr>
              <a:t>Русские матрёшки</a:t>
            </a:r>
          </a:p>
        </p:txBody>
      </p:sp>
      <p:sp>
        <p:nvSpPr>
          <p:cNvPr id="16394" name="TextBox 10"/>
          <p:cNvSpPr txBox="1">
            <a:spLocks noChangeArrowheads="1"/>
          </p:cNvSpPr>
          <p:nvPr/>
        </p:nvSpPr>
        <p:spPr bwMode="auto">
          <a:xfrm>
            <a:off x="3857625" y="2428875"/>
            <a:ext cx="25003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b="1">
                <a:solidFill>
                  <a:srgbClr val="002060"/>
                </a:solidFill>
                <a:latin typeface="Consolas" pitchFamily="49" charset="0"/>
                <a:cs typeface="Consolas" pitchFamily="49" charset="0"/>
              </a:rPr>
              <a:t>Городецкая роспись</a:t>
            </a:r>
          </a:p>
        </p:txBody>
      </p:sp>
      <p:sp>
        <p:nvSpPr>
          <p:cNvPr id="16395" name="TextBox 11"/>
          <p:cNvSpPr txBox="1">
            <a:spLocks noChangeArrowheads="1"/>
          </p:cNvSpPr>
          <p:nvPr/>
        </p:nvSpPr>
        <p:spPr bwMode="auto">
          <a:xfrm>
            <a:off x="6286500" y="2500313"/>
            <a:ext cx="26431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b="1">
                <a:solidFill>
                  <a:srgbClr val="002060"/>
                </a:solidFill>
                <a:latin typeface="Consolas" pitchFamily="49" charset="0"/>
                <a:cs typeface="Consolas" pitchFamily="49" charset="0"/>
              </a:rPr>
              <a:t>Плетение из бересты</a:t>
            </a:r>
          </a:p>
        </p:txBody>
      </p:sp>
      <p:sp>
        <p:nvSpPr>
          <p:cNvPr id="16396" name="TextBox 12"/>
          <p:cNvSpPr txBox="1">
            <a:spLocks noChangeArrowheads="1"/>
          </p:cNvSpPr>
          <p:nvPr/>
        </p:nvSpPr>
        <p:spPr bwMode="auto">
          <a:xfrm>
            <a:off x="7072313" y="5143500"/>
            <a:ext cx="1143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b="1">
                <a:solidFill>
                  <a:srgbClr val="002060"/>
                </a:solidFill>
                <a:latin typeface="Consolas" pitchFamily="49" charset="0"/>
                <a:cs typeface="Consolas" pitchFamily="49" charset="0"/>
              </a:rPr>
              <a:t>Палех</a:t>
            </a:r>
          </a:p>
        </p:txBody>
      </p:sp>
      <p:sp>
        <p:nvSpPr>
          <p:cNvPr id="16397" name="TextBox 14"/>
          <p:cNvSpPr txBox="1">
            <a:spLocks noChangeArrowheads="1"/>
          </p:cNvSpPr>
          <p:nvPr/>
        </p:nvSpPr>
        <p:spPr bwMode="auto">
          <a:xfrm>
            <a:off x="214313" y="4286250"/>
            <a:ext cx="1143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b="1">
                <a:solidFill>
                  <a:srgbClr val="002060"/>
                </a:solidFill>
                <a:latin typeface="Consolas" pitchFamily="49" charset="0"/>
                <a:cs typeface="Consolas" pitchFamily="49" charset="0"/>
              </a:rPr>
              <a:t>Палех</a:t>
            </a:r>
          </a:p>
        </p:txBody>
      </p:sp>
      <p:sp>
        <p:nvSpPr>
          <p:cNvPr id="16398" name="TextBox 16"/>
          <p:cNvSpPr txBox="1">
            <a:spLocks noChangeArrowheads="1"/>
          </p:cNvSpPr>
          <p:nvPr/>
        </p:nvSpPr>
        <p:spPr bwMode="auto">
          <a:xfrm>
            <a:off x="4643438" y="4714875"/>
            <a:ext cx="13573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b="1">
                <a:solidFill>
                  <a:srgbClr val="002060"/>
                </a:solidFill>
                <a:latin typeface="Consolas" pitchFamily="49" charset="0"/>
                <a:cs typeface="Consolas" pitchFamily="49" charset="0"/>
              </a:rPr>
              <a:t>Балалайки</a:t>
            </a:r>
          </a:p>
        </p:txBody>
      </p:sp>
      <p:pic>
        <p:nvPicPr>
          <p:cNvPr id="16399" name="Picture 2" descr="C:\Users\андрейка\Desktop\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938" y="285750"/>
            <a:ext cx="2786062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андрейка\Desktop\0010-010-Nikitin-Ivan-Savvic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-46"/>
          <a:stretch>
            <a:fillRect/>
          </a:stretch>
        </p:blipFill>
        <p:spPr bwMode="auto">
          <a:xfrm>
            <a:off x="357188" y="3675063"/>
            <a:ext cx="3857625" cy="276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уссур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88" y="3571875"/>
            <a:ext cx="3905250" cy="2928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412" name="Picture 6" descr="C:\Users\андрейка\Desktop\015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7750" y="642938"/>
            <a:ext cx="4000500" cy="266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7" descr="C:\Users\андрейка\Desktop\1(183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50" y="642938"/>
            <a:ext cx="3929063" cy="278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071538" y="0"/>
            <a:ext cx="6460423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«Широка страна моя родная…»</a:t>
            </a:r>
          </a:p>
        </p:txBody>
      </p:sp>
      <p:sp>
        <p:nvSpPr>
          <p:cNvPr id="17415" name="TextBox 12"/>
          <p:cNvSpPr txBox="1">
            <a:spLocks noChangeArrowheads="1"/>
          </p:cNvSpPr>
          <p:nvPr/>
        </p:nvSpPr>
        <p:spPr bwMode="auto">
          <a:xfrm>
            <a:off x="2286000" y="2928938"/>
            <a:ext cx="18573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b="1">
                <a:solidFill>
                  <a:schemeClr val="bg1"/>
                </a:solidFill>
                <a:latin typeface="Calibri" pitchFamily="34" charset="0"/>
              </a:rPr>
              <a:t>Русская берёзка</a:t>
            </a:r>
          </a:p>
        </p:txBody>
      </p:sp>
      <p:sp>
        <p:nvSpPr>
          <p:cNvPr id="17416" name="TextBox 13"/>
          <p:cNvSpPr txBox="1">
            <a:spLocks noChangeArrowheads="1"/>
          </p:cNvSpPr>
          <p:nvPr/>
        </p:nvSpPr>
        <p:spPr bwMode="auto">
          <a:xfrm>
            <a:off x="6715125" y="2857500"/>
            <a:ext cx="19288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ru-RU" b="1">
                <a:solidFill>
                  <a:schemeClr val="bg1"/>
                </a:solidFill>
                <a:latin typeface="Calibri" pitchFamily="34" charset="0"/>
              </a:rPr>
              <a:t>Тайга</a:t>
            </a:r>
          </a:p>
        </p:txBody>
      </p:sp>
      <p:sp>
        <p:nvSpPr>
          <p:cNvPr id="17417" name="TextBox 14"/>
          <p:cNvSpPr txBox="1">
            <a:spLocks noChangeArrowheads="1"/>
          </p:cNvSpPr>
          <p:nvPr/>
        </p:nvSpPr>
        <p:spPr bwMode="auto">
          <a:xfrm>
            <a:off x="3286125" y="6072188"/>
            <a:ext cx="1714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b="1">
                <a:solidFill>
                  <a:schemeClr val="bg1"/>
                </a:solidFill>
                <a:latin typeface="Calibri" pitchFamily="34" charset="0"/>
              </a:rPr>
              <a:t>Степь</a:t>
            </a:r>
          </a:p>
        </p:txBody>
      </p:sp>
      <p:sp>
        <p:nvSpPr>
          <p:cNvPr id="17418" name="TextBox 15"/>
          <p:cNvSpPr txBox="1">
            <a:spLocks noChangeArrowheads="1"/>
          </p:cNvSpPr>
          <p:nvPr/>
        </p:nvSpPr>
        <p:spPr bwMode="auto">
          <a:xfrm>
            <a:off x="6858000" y="6072188"/>
            <a:ext cx="18573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b="1">
                <a:solidFill>
                  <a:schemeClr val="bg1"/>
                </a:solidFill>
                <a:latin typeface="Calibri" pitchFamily="34" charset="0"/>
              </a:rPr>
              <a:t>Дальний восток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 descr="C:\Users\андрейка\Desktop\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57188"/>
            <a:ext cx="4322762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4" descr="C:\Users\андрейка\Desktop\1025815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50" y="357188"/>
            <a:ext cx="4232275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3" descr="C:\Users\андрейка\Desktop\baikal-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50" y="3643313"/>
            <a:ext cx="426402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TextBox 4"/>
          <p:cNvSpPr txBox="1">
            <a:spLocks noChangeArrowheads="1"/>
          </p:cNvSpPr>
          <p:nvPr/>
        </p:nvSpPr>
        <p:spPr bwMode="auto">
          <a:xfrm>
            <a:off x="2714625" y="2857500"/>
            <a:ext cx="2000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b="1">
                <a:solidFill>
                  <a:schemeClr val="bg1"/>
                </a:solidFill>
                <a:latin typeface="Calibri" pitchFamily="34" charset="0"/>
              </a:rPr>
              <a:t>Уральские горы</a:t>
            </a:r>
          </a:p>
        </p:txBody>
      </p:sp>
      <p:sp>
        <p:nvSpPr>
          <p:cNvPr id="18438" name="TextBox 5"/>
          <p:cNvSpPr txBox="1">
            <a:spLocks noChangeArrowheads="1"/>
          </p:cNvSpPr>
          <p:nvPr/>
        </p:nvSpPr>
        <p:spPr bwMode="auto">
          <a:xfrm>
            <a:off x="6715125" y="2786063"/>
            <a:ext cx="20716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b="1">
                <a:solidFill>
                  <a:schemeClr val="bg1"/>
                </a:solidFill>
                <a:latin typeface="Calibri" pitchFamily="34" charset="0"/>
              </a:rPr>
              <a:t>Камчатка</a:t>
            </a:r>
          </a:p>
        </p:txBody>
      </p:sp>
      <p:sp>
        <p:nvSpPr>
          <p:cNvPr id="18439" name="TextBox 6"/>
          <p:cNvSpPr txBox="1">
            <a:spLocks noChangeArrowheads="1"/>
          </p:cNvSpPr>
          <p:nvPr/>
        </p:nvSpPr>
        <p:spPr bwMode="auto">
          <a:xfrm>
            <a:off x="2286000" y="5929313"/>
            <a:ext cx="2143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b="1">
                <a:solidFill>
                  <a:schemeClr val="bg1"/>
                </a:solidFill>
                <a:latin typeface="Calibri" pitchFamily="34" charset="0"/>
              </a:rPr>
              <a:t>Озеро Байкал</a:t>
            </a:r>
          </a:p>
        </p:txBody>
      </p:sp>
      <p:pic>
        <p:nvPicPr>
          <p:cNvPr id="8" name="Picture 5" descr="Волга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5" y="3571875"/>
            <a:ext cx="4064000" cy="30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441" name="TextBox 8"/>
          <p:cNvSpPr txBox="1">
            <a:spLocks noChangeArrowheads="1"/>
          </p:cNvSpPr>
          <p:nvPr/>
        </p:nvSpPr>
        <p:spPr bwMode="auto">
          <a:xfrm>
            <a:off x="6429375" y="6286500"/>
            <a:ext cx="2714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b="1">
                <a:solidFill>
                  <a:schemeClr val="bg1"/>
                </a:solidFill>
                <a:latin typeface="Calibri" pitchFamily="34" charset="0"/>
              </a:rPr>
              <a:t>Река Волга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72721" y="0"/>
            <a:ext cx="4600940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Моя Родина - Россия</a:t>
            </a:r>
          </a:p>
        </p:txBody>
      </p:sp>
      <p:pic>
        <p:nvPicPr>
          <p:cNvPr id="3075" name="Picture 6" descr="C:\Users\андрейка\Desktop\Россия\33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625" y="642938"/>
            <a:ext cx="8215313" cy="436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Box 7"/>
          <p:cNvSpPr txBox="1">
            <a:spLocks noChangeArrowheads="1"/>
          </p:cNvSpPr>
          <p:nvPr/>
        </p:nvSpPr>
        <p:spPr bwMode="auto">
          <a:xfrm>
            <a:off x="357188" y="5072063"/>
            <a:ext cx="842962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ru-RU" sz="1600">
                <a:latin typeface="Calibri" pitchFamily="34" charset="0"/>
              </a:rPr>
              <a:t>Россия – это самое большое по площади государство, это замечательно отражено на карте.</a:t>
            </a:r>
          </a:p>
          <a:p>
            <a:pPr algn="just" eaLnBrk="1" hangingPunct="1"/>
            <a:r>
              <a:rPr lang="ru-RU" sz="1600">
                <a:latin typeface="Calibri" pitchFamily="34" charset="0"/>
              </a:rPr>
              <a:t>Россия – очень интересная, красивая и удивительная страна. Даже по карте все это можно увидеть – республики, города, горы, реки, леса, водопады. </a:t>
            </a:r>
          </a:p>
          <a:p>
            <a:pPr algn="just" eaLnBrk="1" hangingPunct="1"/>
            <a:r>
              <a:rPr lang="ru-RU" sz="1600">
                <a:latin typeface="Calibri" pitchFamily="34" charset="0"/>
              </a:rPr>
              <a:t>Смотря на карту страны, каждый видит, что на ней много голубого цвета, т.е. огромное количество рек, морей, озёр и водоемов, а также водопадов. Вся Россия омывается океанами и морями.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C:\Users\андрейка\Desktop\Россия\rfgfl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28688"/>
            <a:ext cx="214312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21376" y="0"/>
            <a:ext cx="3903634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Символика России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86500" y="714375"/>
            <a:ext cx="32861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+mn-lt"/>
                <a:cs typeface="+mn-cs"/>
              </a:rPr>
              <a:t>Флаг России</a:t>
            </a:r>
          </a:p>
        </p:txBody>
      </p:sp>
      <p:pic>
        <p:nvPicPr>
          <p:cNvPr id="4101" name="Picture 2" descr="C:\Users\андрейка\Desktop\Россия\367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928938"/>
            <a:ext cx="2571750" cy="354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3" descr="C:\Users\андрейка\Desktop\Россия\federation_medv1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313" y="714375"/>
            <a:ext cx="1643062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3" descr="C:\Users\андрейка\Desktop\Россия\gim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000375"/>
            <a:ext cx="2928937" cy="353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6704013" y="1357313"/>
            <a:ext cx="243998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1400" b="1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Белый цвет – берёзка.</a:t>
            </a:r>
          </a:p>
          <a:p>
            <a:pPr eaLnBrk="1" hangingPunct="1"/>
            <a:r>
              <a:rPr lang="ru-RU" sz="1400" b="1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Синий - неба цвет.</a:t>
            </a:r>
          </a:p>
          <a:p>
            <a:pPr eaLnBrk="1" hangingPunct="1"/>
            <a:r>
              <a:rPr lang="ru-RU" sz="1400" b="1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Красная полоска-</a:t>
            </a:r>
          </a:p>
          <a:p>
            <a:pPr eaLnBrk="1" hangingPunct="1"/>
            <a:r>
              <a:rPr lang="ru-RU" sz="1400" b="1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Солнечный рассвет</a:t>
            </a:r>
            <a:r>
              <a:rPr lang="ru-RU" b="1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.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1857375" y="1143000"/>
            <a:ext cx="3963988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1400">
                <a:solidFill>
                  <a:schemeClr val="accent2"/>
                </a:solidFill>
                <a:latin typeface="Constantia" pitchFamily="18" charset="0"/>
              </a:rPr>
              <a:t>У России величавой</a:t>
            </a:r>
          </a:p>
          <a:p>
            <a:pPr eaLnBrk="1" hangingPunct="1"/>
            <a:r>
              <a:rPr lang="ru-RU" sz="1400">
                <a:solidFill>
                  <a:schemeClr val="accent2"/>
                </a:solidFill>
                <a:latin typeface="Constantia" pitchFamily="18" charset="0"/>
              </a:rPr>
              <a:t>На гербе орёл двуглавый,</a:t>
            </a:r>
          </a:p>
          <a:p>
            <a:pPr eaLnBrk="1" hangingPunct="1"/>
            <a:r>
              <a:rPr lang="ru-RU" sz="1400">
                <a:solidFill>
                  <a:schemeClr val="accent2"/>
                </a:solidFill>
                <a:latin typeface="Constantia" pitchFamily="18" charset="0"/>
              </a:rPr>
              <a:t>Чтоб на запад на восток</a:t>
            </a:r>
          </a:p>
          <a:p>
            <a:pPr eaLnBrk="1" hangingPunct="1"/>
            <a:r>
              <a:rPr lang="ru-RU" sz="1400">
                <a:solidFill>
                  <a:schemeClr val="accent2"/>
                </a:solidFill>
                <a:latin typeface="Constantia" pitchFamily="18" charset="0"/>
              </a:rPr>
              <a:t>Он смотреть бы сразу мог.</a:t>
            </a:r>
          </a:p>
          <a:p>
            <a:pPr eaLnBrk="1" hangingPunct="1"/>
            <a:r>
              <a:rPr lang="ru-RU" sz="1400">
                <a:solidFill>
                  <a:schemeClr val="accent2"/>
                </a:solidFill>
                <a:latin typeface="Constantia" pitchFamily="18" charset="0"/>
              </a:rPr>
              <a:t>Сильный, мудрый он и гордый.</a:t>
            </a:r>
          </a:p>
          <a:p>
            <a:pPr eaLnBrk="1" hangingPunct="1"/>
            <a:r>
              <a:rPr lang="ru-RU" sz="1400">
                <a:solidFill>
                  <a:schemeClr val="accent2"/>
                </a:solidFill>
                <a:latin typeface="Constantia" pitchFamily="18" charset="0"/>
              </a:rPr>
              <a:t>Он – России дух свободный.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28813" y="714375"/>
            <a:ext cx="1928812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+mn-lt"/>
                <a:cs typeface="+mn-cs"/>
              </a:rPr>
              <a:t>Герб России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1" presetID="52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7" presetID="52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3" presetID="52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225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moscow_0004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5588" cy="6858000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0" y="0"/>
            <a:ext cx="511175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b="1">
                <a:solidFill>
                  <a:schemeClr val="accent2"/>
                </a:solidFill>
                <a:latin typeface="Constantia" pitchFamily="18" charset="0"/>
              </a:rPr>
              <a:t>Москва – это Красная площадь.</a:t>
            </a:r>
          </a:p>
          <a:p>
            <a:pPr eaLnBrk="1" hangingPunct="1"/>
            <a:r>
              <a:rPr lang="ru-RU" b="1">
                <a:solidFill>
                  <a:schemeClr val="accent2"/>
                </a:solidFill>
                <a:latin typeface="Constantia" pitchFamily="18" charset="0"/>
              </a:rPr>
              <a:t>Москва – это башни Кремля.</a:t>
            </a:r>
          </a:p>
          <a:p>
            <a:pPr eaLnBrk="1" hangingPunct="1"/>
            <a:r>
              <a:rPr lang="ru-RU" b="1">
                <a:solidFill>
                  <a:schemeClr val="accent2"/>
                </a:solidFill>
                <a:latin typeface="Constantia" pitchFamily="18" charset="0"/>
              </a:rPr>
              <a:t>Москва – столица России,</a:t>
            </a:r>
          </a:p>
          <a:p>
            <a:pPr eaLnBrk="1" hangingPunct="1"/>
            <a:r>
              <a:rPr lang="ru-RU" b="1">
                <a:solidFill>
                  <a:schemeClr val="accent2"/>
                </a:solidFill>
                <a:latin typeface="Constantia" pitchFamily="18" charset="0"/>
              </a:rPr>
              <a:t>Которая  любит тебя.</a:t>
            </a:r>
          </a:p>
          <a:p>
            <a:pPr eaLnBrk="1" hangingPunct="1"/>
            <a:endParaRPr lang="ru-RU">
              <a:solidFill>
                <a:schemeClr val="accent2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9" presetID="54" presetClass="entr" presetSubtype="0" accel="10000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42976" y="0"/>
            <a:ext cx="6460423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Русский национальный костюм</a:t>
            </a:r>
          </a:p>
        </p:txBody>
      </p:sp>
      <p:sp>
        <p:nvSpPr>
          <p:cNvPr id="6147" name="TextBox 3"/>
          <p:cNvSpPr txBox="1">
            <a:spLocks noChangeArrowheads="1"/>
          </p:cNvSpPr>
          <p:nvPr/>
        </p:nvSpPr>
        <p:spPr bwMode="auto">
          <a:xfrm>
            <a:off x="4071938" y="1500188"/>
            <a:ext cx="4786312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ru-RU" sz="1400">
                <a:latin typeface="Consolas" pitchFamily="49" charset="0"/>
                <a:cs typeface="Consolas" pitchFamily="49" charset="0"/>
              </a:rPr>
              <a:t>Издавна основой основ любого русского костюма является длинная, туникообразная </a:t>
            </a:r>
            <a:r>
              <a:rPr lang="ru-RU" sz="140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рубаха</a:t>
            </a:r>
            <a:r>
              <a:rPr lang="ru-RU" sz="1400">
                <a:latin typeface="Consolas" pitchFamily="49" charset="0"/>
                <a:cs typeface="Consolas" pitchFamily="49" charset="0"/>
              </a:rPr>
              <a:t> с широкими рукавами. </a:t>
            </a:r>
          </a:p>
          <a:p>
            <a:pPr algn="just" eaLnBrk="1" hangingPunct="1"/>
            <a:r>
              <a:rPr lang="ru-RU" sz="1400">
                <a:solidFill>
                  <a:srgbClr val="C00000"/>
                </a:solidFill>
                <a:latin typeface="Calibri" pitchFamily="34" charset="0"/>
              </a:rPr>
              <a:t>Понева</a:t>
            </a:r>
            <a:r>
              <a:rPr lang="ru-RU" sz="1400">
                <a:latin typeface="Calibri" pitchFamily="34" charset="0"/>
              </a:rPr>
              <a:t> - это юбка, состоящая из трех полотнищ шерстяной или полушерстяной ткани, стянутых на талии плетёным узким пояском - гашником; ее носили только замужние женщины. </a:t>
            </a:r>
          </a:p>
          <a:p>
            <a:pPr algn="just" eaLnBrk="1" hangingPunct="1"/>
            <a:r>
              <a:rPr lang="ru-RU" sz="1400">
                <a:latin typeface="Calibri" pitchFamily="34" charset="0"/>
              </a:rPr>
              <a:t>Помимо понев крестьянки носили</a:t>
            </a:r>
            <a:r>
              <a:rPr lang="ru-RU" sz="1400" b="1">
                <a:latin typeface="Calibri" pitchFamily="34" charset="0"/>
              </a:rPr>
              <a:t> </a:t>
            </a:r>
            <a:r>
              <a:rPr lang="ru-RU" sz="1400">
                <a:solidFill>
                  <a:srgbClr val="C00000"/>
                </a:solidFill>
                <a:latin typeface="Calibri" pitchFamily="34" charset="0"/>
              </a:rPr>
              <a:t>сарафаны и юбки.</a:t>
            </a:r>
          </a:p>
          <a:p>
            <a:pPr algn="just" eaLnBrk="1" hangingPunct="1"/>
            <a:r>
              <a:rPr lang="ru-RU" sz="1400">
                <a:latin typeface="Calibri" pitchFamily="34" charset="0"/>
              </a:rPr>
              <a:t>Существовало три основных типа сарафана: косоклнный, прямой, сарафан с лифом.</a:t>
            </a:r>
          </a:p>
          <a:p>
            <a:pPr algn="just" eaLnBrk="1" hangingPunct="1"/>
            <a:r>
              <a:rPr lang="ru-RU" sz="1400">
                <a:latin typeface="Calibri" pitchFamily="34" charset="0"/>
              </a:rPr>
              <a:t>Поверх рубахи, поневы или сарафана надевали </a:t>
            </a:r>
            <a:r>
              <a:rPr lang="ru-RU" sz="1400">
                <a:solidFill>
                  <a:srgbClr val="C00000"/>
                </a:solidFill>
                <a:latin typeface="Calibri" pitchFamily="34" charset="0"/>
              </a:rPr>
              <a:t>передник</a:t>
            </a:r>
            <a:r>
              <a:rPr lang="ru-RU" sz="1400">
                <a:latin typeface="Calibri" pitchFamily="34" charset="0"/>
              </a:rPr>
              <a:t>, который получил название «завеска», «занавеска», «запон».</a:t>
            </a:r>
          </a:p>
          <a:p>
            <a:pPr algn="just" eaLnBrk="1" hangingPunct="1"/>
            <a:r>
              <a:rPr lang="ru-RU" sz="1400">
                <a:solidFill>
                  <a:srgbClr val="C00000"/>
                </a:solidFill>
                <a:latin typeface="Calibri" pitchFamily="34" charset="0"/>
              </a:rPr>
              <a:t>Головные уборы </a:t>
            </a:r>
            <a:r>
              <a:rPr lang="ru-RU" sz="1400">
                <a:latin typeface="Calibri" pitchFamily="34" charset="0"/>
              </a:rPr>
              <a:t>делились на девичьи и женские, или «бабьи».</a:t>
            </a:r>
          </a:p>
          <a:p>
            <a:pPr algn="just" eaLnBrk="1" hangingPunct="1"/>
            <a:r>
              <a:rPr lang="ru-RU" sz="1400">
                <a:latin typeface="Calibri" pitchFamily="34" charset="0"/>
              </a:rPr>
              <a:t>Важное место в костюме занимали различные </a:t>
            </a:r>
            <a:r>
              <a:rPr lang="ru-RU" sz="1400">
                <a:solidFill>
                  <a:srgbClr val="C00000"/>
                </a:solidFill>
                <a:latin typeface="Calibri" pitchFamily="34" charset="0"/>
              </a:rPr>
              <a:t>украшения.</a:t>
            </a:r>
            <a:r>
              <a:rPr lang="ru-RU" sz="1400">
                <a:latin typeface="Calibri" pitchFamily="34" charset="0"/>
              </a:rPr>
              <a:t> В большом количестве надевались на шею ожерелки из жемчуга и бисера, цветной шерсти.</a:t>
            </a:r>
          </a:p>
          <a:p>
            <a:pPr algn="just" eaLnBrk="1" hangingPunct="1"/>
            <a:r>
              <a:rPr lang="ru-RU" sz="1400">
                <a:latin typeface="Calibri" pitchFamily="34" charset="0"/>
              </a:rPr>
              <a:t>Основной </a:t>
            </a:r>
            <a:r>
              <a:rPr lang="ru-RU" sz="1400">
                <a:solidFill>
                  <a:srgbClr val="C00000"/>
                </a:solidFill>
                <a:latin typeface="Calibri" pitchFamily="34" charset="0"/>
              </a:rPr>
              <a:t>обувью </a:t>
            </a:r>
            <a:r>
              <a:rPr lang="ru-RU" sz="1400">
                <a:latin typeface="Calibri" pitchFamily="34" charset="0"/>
              </a:rPr>
              <a:t>крестьян были лапти, но крестьянские девушки из зажиточных семей носили сапоги «на колечках» (гармошкой). </a:t>
            </a:r>
          </a:p>
          <a:p>
            <a:pPr algn="just" eaLnBrk="1" hangingPunct="1"/>
            <a:endParaRPr lang="ru-RU" sz="1400">
              <a:latin typeface="Consolas" pitchFamily="49" charset="0"/>
              <a:cs typeface="Consolas" pitchFamily="49" charset="0"/>
            </a:endParaRPr>
          </a:p>
        </p:txBody>
      </p:sp>
      <p:pic>
        <p:nvPicPr>
          <p:cNvPr id="6148" name="Picture 3" descr="C:\Users\андрейка\Desktop\Россия\4430648_0_5ada7_2f9c1ffb_-1-x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0"/>
          <a:stretch>
            <a:fillRect/>
          </a:stretch>
        </p:blipFill>
        <p:spPr bwMode="auto">
          <a:xfrm>
            <a:off x="93663" y="928688"/>
            <a:ext cx="3776662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571500"/>
            <a:ext cx="8929688" cy="12303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          В каждой детали костюма был свой смысл, его цветовая гамма никогда не выглядела крикливой, случайной, эклектичной и сохраняла гармонию окружающей природы, демонстрируя безупречный художественный вкус, сохраняя неповторимость национального образа. В первую очередь это проявилось в крестьянской одежде, особенно в женской.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0"/>
            <a:ext cx="6460423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Русский национальный костюм</a:t>
            </a:r>
          </a:p>
        </p:txBody>
      </p:sp>
      <p:pic>
        <p:nvPicPr>
          <p:cNvPr id="7171" name="Picture 2" descr="C:\Users\андрейка\Desktop\Россия\4430650_0_5adaa_70cd37d0_-1-x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125"/>
          <a:stretch>
            <a:fillRect/>
          </a:stretch>
        </p:blipFill>
        <p:spPr bwMode="auto">
          <a:xfrm>
            <a:off x="285750" y="642938"/>
            <a:ext cx="3786188" cy="600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00563" y="1000125"/>
            <a:ext cx="4357687" cy="48006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Мужская крестьянская одежда шилась в основном, как и женская, из домотканых материалов: холста, пестряди, набойки, сукна, овчины.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Комплекс мужской будничной одежды состоял из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рубахи-косоворотки</a:t>
            </a:r>
            <a:r>
              <a:rPr lang="ru-RU" dirty="0">
                <a:latin typeface="+mn-lt"/>
                <a:cs typeface="+mn-cs"/>
              </a:rPr>
              <a:t> с разрезом по левой стороне груди и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штанов (портов). </a:t>
            </a:r>
            <a:r>
              <a:rPr lang="ru-RU" dirty="0">
                <a:latin typeface="+mn-lt"/>
                <a:cs typeface="+mn-cs"/>
              </a:rPr>
              <a:t>В зимнее время поверх холщовых штанов надевали штаны из домашней шерстяной ткани или </a:t>
            </a:r>
            <a:r>
              <a:rPr lang="ru-RU" dirty="0" err="1">
                <a:latin typeface="+mn-lt"/>
                <a:cs typeface="+mn-cs"/>
              </a:rPr>
              <a:t>онучного</a:t>
            </a:r>
            <a:r>
              <a:rPr lang="ru-RU" dirty="0">
                <a:latin typeface="+mn-lt"/>
                <a:cs typeface="+mn-cs"/>
              </a:rPr>
              <a:t> сукна. Рубахи носили навыпуск и подпоясывали узким пояском, к которому по мере надобности прикрепляли гребень, дорожный нож или другие мелкие предметы.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Ноги обували в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лапти с онучами </a:t>
            </a:r>
            <a:r>
              <a:rPr lang="ru-RU" dirty="0">
                <a:latin typeface="+mn-lt"/>
                <a:cs typeface="+mn-cs"/>
              </a:rPr>
              <a:t>или сапоги, в зимнее время носили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валенки.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андрейка\Desktop\Россия\4430647_0_5ad9c_ddc8206_-1-x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47" b="46"/>
          <a:stretch>
            <a:fillRect/>
          </a:stretch>
        </p:blipFill>
        <p:spPr bwMode="auto">
          <a:xfrm>
            <a:off x="165100" y="357188"/>
            <a:ext cx="2862263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 descr="C:\Users\андрейка\Desktop\Россия\4430649_0_5ada8_71a2ecfb_-1-x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113" b="76"/>
          <a:stretch>
            <a:fillRect/>
          </a:stretch>
        </p:blipFill>
        <p:spPr bwMode="auto">
          <a:xfrm>
            <a:off x="3000375" y="2571750"/>
            <a:ext cx="2847975" cy="410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 descr="C:\Users\андрейка\Desktop\Россия\4430646_0_5ad9b_727c8582_-1-x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5" b="-1793"/>
          <a:stretch>
            <a:fillRect/>
          </a:stretch>
        </p:blipFill>
        <p:spPr bwMode="auto">
          <a:xfrm>
            <a:off x="5857875" y="214313"/>
            <a:ext cx="3286125" cy="496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TextBox 4"/>
          <p:cNvSpPr txBox="1">
            <a:spLocks noChangeArrowheads="1"/>
          </p:cNvSpPr>
          <p:nvPr/>
        </p:nvSpPr>
        <p:spPr bwMode="auto">
          <a:xfrm>
            <a:off x="3143250" y="642938"/>
            <a:ext cx="2500313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b="1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На данных иллюстрациях мы видим, как одевались женщины на Руси.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андрейка\Desktop\Россия\4430645_l.romanov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24" b="31"/>
          <a:stretch>
            <a:fillRect/>
          </a:stretch>
        </p:blipFill>
        <p:spPr bwMode="auto">
          <a:xfrm>
            <a:off x="285750" y="785813"/>
            <a:ext cx="3571875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4" descr="C:\Users\андрейка\Desktop\Россия\4430644_0_5ad9a_cb191040_-1-x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-2"/>
          <a:stretch>
            <a:fillRect/>
          </a:stretch>
        </p:blipFill>
        <p:spPr bwMode="auto">
          <a:xfrm>
            <a:off x="5000625" y="785813"/>
            <a:ext cx="3752850" cy="538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Box 4"/>
          <p:cNvSpPr txBox="1">
            <a:spLocks noChangeArrowheads="1"/>
          </p:cNvSpPr>
          <p:nvPr/>
        </p:nvSpPr>
        <p:spPr bwMode="auto">
          <a:xfrm>
            <a:off x="500063" y="214313"/>
            <a:ext cx="82153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2000" b="1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На иллюстрациях мы видим, как одевались мужчины на Руси.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андрейка\Desktop\2c811ea2fbd7115a52ac36c05b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7900" y="3716338"/>
            <a:ext cx="4108450" cy="288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Box 2"/>
          <p:cNvSpPr txBox="1">
            <a:spLocks noChangeArrowheads="1"/>
          </p:cNvSpPr>
          <p:nvPr/>
        </p:nvSpPr>
        <p:spPr bwMode="auto">
          <a:xfrm>
            <a:off x="4787900" y="6165850"/>
            <a:ext cx="32400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b="1">
                <a:solidFill>
                  <a:srgbClr val="002060"/>
                </a:solidFill>
                <a:latin typeface="Calibri" pitchFamily="34" charset="0"/>
              </a:rPr>
              <a:t>Народы Крайнего севера</a:t>
            </a:r>
          </a:p>
        </p:txBody>
      </p:sp>
      <p:pic>
        <p:nvPicPr>
          <p:cNvPr id="10244" name="Picture 5" descr="C:\Users\андрейка\Desktop\image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4108450" cy="288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6" descr="C:\Users\андрейка\Desktop\udmurty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463" y="260350"/>
            <a:ext cx="4278312" cy="287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TextBox 4"/>
          <p:cNvSpPr txBox="1">
            <a:spLocks noChangeArrowheads="1"/>
          </p:cNvSpPr>
          <p:nvPr/>
        </p:nvSpPr>
        <p:spPr bwMode="auto">
          <a:xfrm>
            <a:off x="4500563" y="333375"/>
            <a:ext cx="19431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b="1">
                <a:solidFill>
                  <a:srgbClr val="002060"/>
                </a:solidFill>
                <a:latin typeface="Calibri" pitchFamily="34" charset="0"/>
              </a:rPr>
              <a:t>Удмуртия</a:t>
            </a:r>
          </a:p>
        </p:txBody>
      </p:sp>
      <p:pic>
        <p:nvPicPr>
          <p:cNvPr id="10247" name="Picture 7" descr="C:\Users\андрейка\Desktop\dsc_549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" y="3644900"/>
            <a:ext cx="4249738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8" name="TextBox 9"/>
          <p:cNvSpPr txBox="1">
            <a:spLocks noChangeArrowheads="1"/>
          </p:cNvSpPr>
          <p:nvPr/>
        </p:nvSpPr>
        <p:spPr bwMode="auto">
          <a:xfrm>
            <a:off x="250825" y="6308725"/>
            <a:ext cx="39608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b="1">
                <a:solidFill>
                  <a:schemeClr val="bg1"/>
                </a:solidFill>
                <a:latin typeface="Calibri" pitchFamily="34" charset="0"/>
              </a:rPr>
              <a:t>Народы степи</a:t>
            </a:r>
          </a:p>
        </p:txBody>
      </p:sp>
      <p:sp>
        <p:nvSpPr>
          <p:cNvPr id="10249" name="TextBox 10"/>
          <p:cNvSpPr txBox="1">
            <a:spLocks noChangeArrowheads="1"/>
          </p:cNvSpPr>
          <p:nvPr/>
        </p:nvSpPr>
        <p:spPr bwMode="auto">
          <a:xfrm>
            <a:off x="2195513" y="260350"/>
            <a:ext cx="21605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ru-RU" b="1">
                <a:solidFill>
                  <a:schemeClr val="bg1"/>
                </a:solidFill>
                <a:latin typeface="Calibri" pitchFamily="34" charset="0"/>
              </a:rPr>
              <a:t>Русский народ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1d34a21e389abfa0b725e7b8f3a56eb38bba6ab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827</Words>
  <Application>Microsoft Office PowerPoint</Application>
  <PresentationFormat>Экран (4:3)</PresentationFormat>
  <Paragraphs>80</Paragraphs>
  <Slides>17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андрейка</dc:creator>
  <cp:lastModifiedBy>Pankovo-3</cp:lastModifiedBy>
  <cp:revision>37</cp:revision>
  <dcterms:created xsi:type="dcterms:W3CDTF">2012-04-07T13:35:07Z</dcterms:created>
  <dcterms:modified xsi:type="dcterms:W3CDTF">2022-10-06T19:07:24Z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3621149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D5.0.3</vt:lpwstr>
  </property>
  <property fmtid="{D5CDD505-2E9C-101B-9397-08002B2CF9AE}" pid="5" name="NXTAG2">
    <vt:lpwstr>0008007e690000000000010250300207f7000400038000</vt:lpwstr>
  </property>
</Properties>
</file>